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Lst>
  <p:sldSz cx="7559675" cy="10691495"/>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1C2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10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24.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5.png"/><Relationship Id="rId6" Type="http://schemas.openxmlformats.org/officeDocument/2006/relationships/tags" Target="../tags/tag14.xml"/><Relationship Id="rId5" Type="http://schemas.openxmlformats.org/officeDocument/2006/relationships/image" Target="../media/image44.png"/><Relationship Id="rId4" Type="http://schemas.openxmlformats.org/officeDocument/2006/relationships/tags" Target="../tags/tag13.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11.xml.rels><?xml version="1.0" encoding="UTF-8" standalone="yes"?>
<Relationships xmlns="http://schemas.openxmlformats.org/package/2006/relationships"><Relationship Id="rId9" Type="http://schemas.openxmlformats.org/officeDocument/2006/relationships/image" Target="../media/image50.png"/><Relationship Id="rId8" Type="http://schemas.openxmlformats.org/officeDocument/2006/relationships/tags" Target="../tags/tag16.xml"/><Relationship Id="rId7" Type="http://schemas.openxmlformats.org/officeDocument/2006/relationships/image" Target="../media/image49.png"/><Relationship Id="rId6" Type="http://schemas.openxmlformats.org/officeDocument/2006/relationships/tags" Target="../tags/tag15.xml"/><Relationship Id="rId5" Type="http://schemas.openxmlformats.org/officeDocument/2006/relationships/image" Target="../media/image38.png"/><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3.png"/><Relationship Id="rId12" Type="http://schemas.openxmlformats.org/officeDocument/2006/relationships/slideLayout" Target="../slideLayouts/slideLayout1.xml"/><Relationship Id="rId11" Type="http://schemas.openxmlformats.org/officeDocument/2006/relationships/image" Target="../media/image51.png"/><Relationship Id="rId10" Type="http://schemas.openxmlformats.org/officeDocument/2006/relationships/tags" Target="../tags/tag17.xml"/><Relationship Id="rId1" Type="http://schemas.openxmlformats.org/officeDocument/2006/relationships/image" Target="../media/image46.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4.png"/><Relationship Id="rId3" Type="http://schemas.openxmlformats.org/officeDocument/2006/relationships/tags" Target="../tags/tag18.xml"/><Relationship Id="rId2" Type="http://schemas.openxmlformats.org/officeDocument/2006/relationships/image" Target="../media/image53.png"/><Relationship Id="rId1" Type="http://schemas.openxmlformats.org/officeDocument/2006/relationships/image" Target="../media/image52.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tags" Target="../tags/tag20.xml"/><Relationship Id="rId3" Type="http://schemas.openxmlformats.org/officeDocument/2006/relationships/image" Target="../media/image56.png"/><Relationship Id="rId2" Type="http://schemas.openxmlformats.org/officeDocument/2006/relationships/tags" Target="../tags/tag19.xml"/><Relationship Id="rId1" Type="http://schemas.openxmlformats.org/officeDocument/2006/relationships/image" Target="../media/image55.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0.png"/><Relationship Id="rId3" Type="http://schemas.openxmlformats.org/officeDocument/2006/relationships/tags" Target="../tags/tag21.xml"/><Relationship Id="rId2" Type="http://schemas.openxmlformats.org/officeDocument/2006/relationships/image" Target="../media/image59.png"/><Relationship Id="rId1" Type="http://schemas.openxmlformats.org/officeDocument/2006/relationships/image" Target="../media/image58.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4.png"/><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2.xml"/><Relationship Id="rId2" Type="http://schemas.openxmlformats.org/officeDocument/2006/relationships/image" Target="../media/image66.png"/><Relationship Id="rId1" Type="http://schemas.openxmlformats.org/officeDocument/2006/relationships/image" Target="../media/image65.png"/></Relationships>
</file>

<file path=ppt/slides/_rels/slide17.xml.rels><?xml version="1.0" encoding="UTF-8" standalone="yes"?>
<Relationships xmlns="http://schemas.openxmlformats.org/package/2006/relationships"><Relationship Id="rId9" Type="http://schemas.openxmlformats.org/officeDocument/2006/relationships/image" Target="../media/image75.png"/><Relationship Id="rId8" Type="http://schemas.openxmlformats.org/officeDocument/2006/relationships/image" Target="../media/image74.png"/><Relationship Id="rId7" Type="http://schemas.openxmlformats.org/officeDocument/2006/relationships/image" Target="../media/image73.png"/><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37" Type="http://schemas.openxmlformats.org/officeDocument/2006/relationships/slideLayout" Target="../slideLayouts/slideLayout1.xml"/><Relationship Id="rId36" Type="http://schemas.openxmlformats.org/officeDocument/2006/relationships/image" Target="../media/image101.jpeg"/><Relationship Id="rId35" Type="http://schemas.openxmlformats.org/officeDocument/2006/relationships/image" Target="../media/image100.jpeg"/><Relationship Id="rId34" Type="http://schemas.openxmlformats.org/officeDocument/2006/relationships/image" Target="../media/image99.png"/><Relationship Id="rId33" Type="http://schemas.openxmlformats.org/officeDocument/2006/relationships/image" Target="../media/image98.jpeg"/><Relationship Id="rId32" Type="http://schemas.openxmlformats.org/officeDocument/2006/relationships/image" Target="../media/image97.png"/><Relationship Id="rId31" Type="http://schemas.openxmlformats.org/officeDocument/2006/relationships/tags" Target="../tags/tag23.xml"/><Relationship Id="rId30" Type="http://schemas.openxmlformats.org/officeDocument/2006/relationships/image" Target="../media/image96.png"/><Relationship Id="rId3" Type="http://schemas.openxmlformats.org/officeDocument/2006/relationships/image" Target="../media/image69.png"/><Relationship Id="rId29" Type="http://schemas.openxmlformats.org/officeDocument/2006/relationships/image" Target="../media/image95.png"/><Relationship Id="rId28" Type="http://schemas.openxmlformats.org/officeDocument/2006/relationships/image" Target="../media/image94.png"/><Relationship Id="rId27" Type="http://schemas.openxmlformats.org/officeDocument/2006/relationships/image" Target="../media/image93.png"/><Relationship Id="rId26" Type="http://schemas.openxmlformats.org/officeDocument/2006/relationships/image" Target="../media/image92.png"/><Relationship Id="rId25" Type="http://schemas.openxmlformats.org/officeDocument/2006/relationships/image" Target="../media/image91.png"/><Relationship Id="rId24" Type="http://schemas.openxmlformats.org/officeDocument/2006/relationships/image" Target="../media/image90.png"/><Relationship Id="rId23" Type="http://schemas.openxmlformats.org/officeDocument/2006/relationships/image" Target="../media/image89.png"/><Relationship Id="rId22" Type="http://schemas.openxmlformats.org/officeDocument/2006/relationships/image" Target="../media/image88.png"/><Relationship Id="rId21" Type="http://schemas.openxmlformats.org/officeDocument/2006/relationships/image" Target="../media/image87.png"/><Relationship Id="rId20" Type="http://schemas.openxmlformats.org/officeDocument/2006/relationships/image" Target="../media/image86.png"/><Relationship Id="rId2" Type="http://schemas.openxmlformats.org/officeDocument/2006/relationships/image" Target="../media/image68.png"/><Relationship Id="rId19" Type="http://schemas.openxmlformats.org/officeDocument/2006/relationships/image" Target="../media/image85.png"/><Relationship Id="rId18" Type="http://schemas.openxmlformats.org/officeDocument/2006/relationships/image" Target="../media/image84.png"/><Relationship Id="rId17" Type="http://schemas.openxmlformats.org/officeDocument/2006/relationships/image" Target="../media/image83.png"/><Relationship Id="rId16" Type="http://schemas.openxmlformats.org/officeDocument/2006/relationships/image" Target="../media/image82.png"/><Relationship Id="rId15" Type="http://schemas.openxmlformats.org/officeDocument/2006/relationships/image" Target="../media/image81.png"/><Relationship Id="rId14" Type="http://schemas.openxmlformats.org/officeDocument/2006/relationships/image" Target="../media/image80.png"/><Relationship Id="rId13" Type="http://schemas.openxmlformats.org/officeDocument/2006/relationships/image" Target="../media/image79.png"/><Relationship Id="rId12" Type="http://schemas.openxmlformats.org/officeDocument/2006/relationships/image" Target="../media/image78.png"/><Relationship Id="rId11" Type="http://schemas.openxmlformats.org/officeDocument/2006/relationships/image" Target="../media/image77.png"/><Relationship Id="rId10" Type="http://schemas.openxmlformats.org/officeDocument/2006/relationships/image" Target="../media/image76.png"/><Relationship Id="rId1" Type="http://schemas.openxmlformats.org/officeDocument/2006/relationships/image" Target="../media/image67.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5.png"/><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image" Target="../media/image10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tags" Target="../tags/tag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3.xml"/><Relationship Id="rId7" Type="http://schemas.openxmlformats.org/officeDocument/2006/relationships/image" Target="../media/image15.png"/><Relationship Id="rId6" Type="http://schemas.openxmlformats.org/officeDocument/2006/relationships/tags" Target="../tags/tag2.xml"/><Relationship Id="rId5" Type="http://schemas.openxmlformats.org/officeDocument/2006/relationships/image" Target="../media/image14.jpe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0" Type="http://schemas.openxmlformats.org/officeDocument/2006/relationships/slideLayout" Target="../slideLayouts/slideLayout1.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tags" Target="../tags/tag6.xml"/><Relationship Id="rId7" Type="http://schemas.openxmlformats.org/officeDocument/2006/relationships/image" Target="../media/image21.png"/><Relationship Id="rId6" Type="http://schemas.openxmlformats.org/officeDocument/2006/relationships/tags" Target="../tags/tag5.xml"/><Relationship Id="rId5" Type="http://schemas.openxmlformats.org/officeDocument/2006/relationships/image" Target="../media/image20.png"/><Relationship Id="rId4" Type="http://schemas.openxmlformats.org/officeDocument/2006/relationships/tags" Target="../tags/tag4.xml"/><Relationship Id="rId3" Type="http://schemas.openxmlformats.org/officeDocument/2006/relationships/image" Target="../media/image19.png"/><Relationship Id="rId2" Type="http://schemas.openxmlformats.org/officeDocument/2006/relationships/image" Target="../media/image18.jpeg"/><Relationship Id="rId10" Type="http://schemas.openxmlformats.org/officeDocument/2006/relationships/slideLayout" Target="../slideLayouts/slideLayout1.xml"/><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5.png"/><Relationship Id="rId3" Type="http://schemas.openxmlformats.org/officeDocument/2006/relationships/tags" Target="../tags/tag7.xml"/><Relationship Id="rId2" Type="http://schemas.openxmlformats.org/officeDocument/2006/relationships/image" Target="../media/image24.png"/><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tags" Target="../tags/tag9.xml"/><Relationship Id="rId4" Type="http://schemas.openxmlformats.org/officeDocument/2006/relationships/image" Target="../media/image28.png"/><Relationship Id="rId3" Type="http://schemas.openxmlformats.org/officeDocument/2006/relationships/tags" Target="../tags/tag8.xml"/><Relationship Id="rId2" Type="http://schemas.openxmlformats.org/officeDocument/2006/relationships/image" Target="../media/image27.png"/><Relationship Id="rId1" Type="http://schemas.openxmlformats.org/officeDocument/2006/relationships/image" Target="../media/image26.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tags" Target="../tags/tag11.xml"/><Relationship Id="rId3" Type="http://schemas.openxmlformats.org/officeDocument/2006/relationships/image" Target="../media/image31.png"/><Relationship Id="rId2" Type="http://schemas.openxmlformats.org/officeDocument/2006/relationships/tags" Target="../tags/tag10.xml"/><Relationship Id="rId1" Type="http://schemas.openxmlformats.org/officeDocument/2006/relationships/image" Target="../media/image30.png"/></Relationships>
</file>

<file path=ppt/slides/_rels/slide9.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tags" Target="../tags/tag12.xml"/><Relationship Id="rId7" Type="http://schemas.openxmlformats.org/officeDocument/2006/relationships/image" Target="../media/image39.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0" Type="http://schemas.openxmlformats.org/officeDocument/2006/relationships/slideLayout" Target="../slideLayouts/slideLayout1.xml"/><Relationship Id="rId1"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p:cNvSpPr/>
          <p:nvPr/>
        </p:nvSpPr>
        <p:spPr>
          <a:xfrm>
            <a:off x="635" y="0"/>
            <a:ext cx="7559992" cy="10692003"/>
          </a:xfrm>
          <a:prstGeom prst="rect">
            <a:avLst/>
          </a:prstGeom>
          <a:solidFill>
            <a:srgbClr val="1C2D6D">
              <a:alpha val="100000"/>
            </a:srgbClr>
          </a:solidFill>
          <a:ln cap="flat">
            <a:noFill/>
            <a:prstDash val="solid"/>
            <a:miter lim="0"/>
          </a:ln>
        </p:spPr>
        <p:txBody>
          <a:bodyPr rtlCol="0"/>
          <a:lstStyle/>
          <a:p>
            <a:pPr algn="ctr"/>
            <a:endParaRPr lang="zh-CN" altLang="en-US"/>
          </a:p>
        </p:txBody>
      </p:sp>
      <p:pic>
        <p:nvPicPr>
          <p:cNvPr id="4" name="picture 4"/>
          <p:cNvPicPr>
            <a:picLocks noChangeAspect="1"/>
          </p:cNvPicPr>
          <p:nvPr/>
        </p:nvPicPr>
        <p:blipFill>
          <a:blip r:embed="rId1"/>
          <a:stretch>
            <a:fillRect/>
          </a:stretch>
        </p:blipFill>
        <p:spPr>
          <a:xfrm rot="21600000">
            <a:off x="0" y="7651208"/>
            <a:ext cx="7559992" cy="3040794"/>
          </a:xfrm>
          <a:prstGeom prst="rect">
            <a:avLst/>
          </a:prstGeom>
        </p:spPr>
      </p:pic>
      <p:pic>
        <p:nvPicPr>
          <p:cNvPr id="6" name="picture 6"/>
          <p:cNvPicPr>
            <a:picLocks noChangeAspect="1"/>
          </p:cNvPicPr>
          <p:nvPr/>
        </p:nvPicPr>
        <p:blipFill>
          <a:blip r:embed="rId2"/>
          <a:stretch>
            <a:fillRect/>
          </a:stretch>
        </p:blipFill>
        <p:spPr>
          <a:xfrm rot="21600000">
            <a:off x="-635" y="3332835"/>
            <a:ext cx="7560005" cy="4691736"/>
          </a:xfrm>
          <a:prstGeom prst="rect">
            <a:avLst/>
          </a:prstGeom>
        </p:spPr>
      </p:pic>
      <p:sp>
        <p:nvSpPr>
          <p:cNvPr id="8" name="textbox 8"/>
          <p:cNvSpPr/>
          <p:nvPr/>
        </p:nvSpPr>
        <p:spPr>
          <a:xfrm>
            <a:off x="984250" y="714375"/>
            <a:ext cx="4178935" cy="988060"/>
          </a:xfrm>
          <a:prstGeom prst="rect">
            <a:avLst/>
          </a:prstGeom>
        </p:spPr>
        <p:txBody>
          <a:bodyPr vert="horz" wrap="square" lIns="0" tIns="0" rIns="0" bIns="0"/>
          <a:lstStyle/>
          <a:p>
            <a:pPr algn="l" rtl="0" eaLnBrk="0">
              <a:lnSpc>
                <a:spcPct val="73000"/>
              </a:lnSpc>
            </a:pPr>
            <a:endParaRPr lang="en-US" altLang="en-US" sz="100" dirty="0"/>
          </a:p>
          <a:p>
            <a:pPr marL="24130" algn="l" rtl="0" eaLnBrk="0">
              <a:lnSpc>
                <a:spcPct val="78000"/>
              </a:lnSpc>
              <a:spcBef>
                <a:spcPts val="255"/>
              </a:spcBef>
            </a:pPr>
            <a:endParaRPr lang="en-US" sz="6000" b="1" dirty="0">
              <a:latin typeface="微软雅黑" panose="020B0503020204020204" charset="-122"/>
              <a:ea typeface="微软雅黑" panose="020B0503020204020204" charset="-122"/>
            </a:endParaRPr>
          </a:p>
        </p:txBody>
      </p:sp>
      <p:sp>
        <p:nvSpPr>
          <p:cNvPr id="10" name="textbox 10"/>
          <p:cNvSpPr/>
          <p:nvPr/>
        </p:nvSpPr>
        <p:spPr>
          <a:xfrm>
            <a:off x="2628632" y="2592823"/>
            <a:ext cx="4295140" cy="869314"/>
          </a:xfrm>
          <a:prstGeom prst="rect">
            <a:avLst/>
          </a:prstGeom>
        </p:spPr>
        <p:txBody>
          <a:bodyPr vert="horz" wrap="square" lIns="0" tIns="0" rIns="0" bIns="0"/>
          <a:lstStyle/>
          <a:p>
            <a:pPr algn="l" rtl="0" eaLnBrk="0">
              <a:lnSpc>
                <a:spcPct val="100000"/>
              </a:lnSpc>
            </a:pPr>
            <a:endParaRPr lang="en-US" altLang="en-US" sz="3000" dirty="0"/>
          </a:p>
        </p:txBody>
      </p:sp>
      <p:sp>
        <p:nvSpPr>
          <p:cNvPr id="14" name="textbox 14"/>
          <p:cNvSpPr/>
          <p:nvPr/>
        </p:nvSpPr>
        <p:spPr>
          <a:xfrm>
            <a:off x="493866" y="8931775"/>
            <a:ext cx="1958339" cy="915035"/>
          </a:xfrm>
          <a:prstGeom prst="rect">
            <a:avLst/>
          </a:prstGeom>
        </p:spPr>
        <p:txBody>
          <a:bodyPr vert="horz" wrap="square" lIns="0" tIns="0" rIns="0" bIns="0"/>
          <a:lstStyle/>
          <a:p>
            <a:pPr algn="l" rtl="0" eaLnBrk="0">
              <a:lnSpc>
                <a:spcPct val="76000"/>
              </a:lnSpc>
            </a:pPr>
            <a:endParaRPr lang="en-US" altLang="en-US" sz="100" dirty="0"/>
          </a:p>
          <a:p>
            <a:pPr algn="l" rtl="0" eaLnBrk="0">
              <a:lnSpc>
                <a:spcPct val="107000"/>
              </a:lnSpc>
            </a:pPr>
            <a:endParaRPr lang="en-US" altLang="en-US" sz="600" dirty="0"/>
          </a:p>
          <a:p>
            <a:pPr marL="13970" indent="-1270" algn="l" rtl="0" eaLnBrk="0">
              <a:lnSpc>
                <a:spcPct val="112000"/>
              </a:lnSpc>
              <a:spcBef>
                <a:spcPts val="5"/>
              </a:spcBef>
            </a:pPr>
            <a:endParaRPr sz="1200" kern="0" spc="230" dirty="0">
              <a:solidFill>
                <a:srgbClr val="1C2D6D">
                  <a:alpha val="100000"/>
                </a:srgbClr>
              </a:solidFill>
              <a:latin typeface="Arial" panose="020B0604020202020204"/>
              <a:ea typeface="Arial" panose="020B0604020202020204"/>
              <a:cs typeface="Arial" panose="020B0604020202020204"/>
            </a:endParaRPr>
          </a:p>
          <a:p>
            <a:pPr marL="13970" indent="-1270" algn="l" rtl="0" eaLnBrk="0">
              <a:lnSpc>
                <a:spcPct val="112000"/>
              </a:lnSpc>
              <a:spcBef>
                <a:spcPts val="5"/>
              </a:spcBef>
            </a:pPr>
            <a:endParaRPr sz="1200" kern="0" spc="230" dirty="0">
              <a:solidFill>
                <a:srgbClr val="1C2D6D">
                  <a:alpha val="100000"/>
                </a:srgbClr>
              </a:solidFill>
              <a:latin typeface="Arial" panose="020B0604020202020204"/>
              <a:ea typeface="Arial" panose="020B0604020202020204"/>
              <a:cs typeface="Arial" panose="020B0604020202020204"/>
            </a:endParaRPr>
          </a:p>
          <a:p>
            <a:pPr marL="13970" indent="-1270" algn="l" rtl="0" eaLnBrk="0">
              <a:lnSpc>
                <a:spcPct val="112000"/>
              </a:lnSpc>
              <a:spcBef>
                <a:spcPts val="5"/>
              </a:spcBef>
            </a:pPr>
            <a:r>
              <a:rPr sz="1200" kern="0" spc="230" dirty="0">
                <a:solidFill>
                  <a:srgbClr val="1C2D6D">
                    <a:alpha val="100000"/>
                  </a:srgbClr>
                </a:solidFill>
                <a:latin typeface="Arial" panose="020B0604020202020204"/>
                <a:ea typeface="Arial" panose="020B0604020202020204"/>
                <a:cs typeface="Arial" panose="020B0604020202020204"/>
              </a:rPr>
              <a:t>www.</a:t>
            </a:r>
            <a:r>
              <a:rPr lang="en-US" sz="1200" kern="0" spc="230" dirty="0">
                <a:solidFill>
                  <a:srgbClr val="1C2D6D">
                    <a:alpha val="100000"/>
                  </a:srgbClr>
                </a:solidFill>
                <a:latin typeface="Arial" panose="020B0604020202020204"/>
                <a:ea typeface="Arial" panose="020B0604020202020204"/>
                <a:cs typeface="Arial" panose="020B0604020202020204"/>
              </a:rPr>
              <a:t>reverife.com</a:t>
            </a:r>
            <a:endParaRPr lang="en-US" sz="1200" kern="0" spc="230" dirty="0">
              <a:solidFill>
                <a:srgbClr val="1C2D6D">
                  <a:alpha val="100000"/>
                </a:srgbClr>
              </a:solidFill>
              <a:latin typeface="Arial" panose="020B0604020202020204"/>
              <a:ea typeface="Arial" panose="020B0604020202020204"/>
              <a:cs typeface="Arial" panose="020B0604020202020204"/>
            </a:endParaRPr>
          </a:p>
        </p:txBody>
      </p:sp>
      <p:pic>
        <p:nvPicPr>
          <p:cNvPr id="20" name="picture 20"/>
          <p:cNvPicPr>
            <a:picLocks noChangeAspect="1"/>
          </p:cNvPicPr>
          <p:nvPr/>
        </p:nvPicPr>
        <p:blipFill>
          <a:blip r:embed="rId3"/>
          <a:stretch>
            <a:fillRect/>
          </a:stretch>
        </p:blipFill>
        <p:spPr>
          <a:xfrm rot="21600000">
            <a:off x="406653" y="8655646"/>
            <a:ext cx="2557652" cy="21196"/>
          </a:xfrm>
          <a:prstGeom prst="rect">
            <a:avLst/>
          </a:prstGeom>
        </p:spPr>
      </p:pic>
      <p:sp>
        <p:nvSpPr>
          <p:cNvPr id="3" name="textbox 8"/>
          <p:cNvSpPr/>
          <p:nvPr/>
        </p:nvSpPr>
        <p:spPr>
          <a:xfrm>
            <a:off x="3491865" y="8987790"/>
            <a:ext cx="3985260" cy="859155"/>
          </a:xfrm>
          <a:prstGeom prst="rect">
            <a:avLst/>
          </a:prstGeom>
        </p:spPr>
        <p:txBody>
          <a:bodyPr vert="horz" wrap="square" lIns="0" tIns="0" rIns="0" bIns="0"/>
          <a:p>
            <a:pPr algn="l" rtl="0" eaLnBrk="0">
              <a:lnSpc>
                <a:spcPct val="73000"/>
              </a:lnSpc>
            </a:pPr>
            <a:endParaRPr lang="en-US" altLang="en-US" sz="100" dirty="0">
              <a:solidFill>
                <a:srgbClr val="1C2D6D"/>
              </a:solidFill>
            </a:endParaRPr>
          </a:p>
          <a:p>
            <a:pPr marL="24130" algn="l" rtl="0" eaLnBrk="0">
              <a:lnSpc>
                <a:spcPct val="78000"/>
              </a:lnSpc>
              <a:spcBef>
                <a:spcPts val="255"/>
              </a:spcBef>
            </a:pPr>
            <a:r>
              <a:rPr lang="en-US" sz="6000" kern="0" spc="410" dirty="0">
                <a:solidFill>
                  <a:srgbClr val="1C2D6D">
                    <a:alpha val="100000"/>
                  </a:srgbClr>
                </a:solidFill>
                <a:latin typeface="Segoe UI Black" panose="020B0A02040204020203" charset="0"/>
                <a:ea typeface="Times New Roman" panose="02020603050405020304"/>
                <a:cs typeface="Segoe UI Black" panose="020B0A02040204020203" charset="0"/>
              </a:rPr>
              <a:t>Reverife</a:t>
            </a:r>
            <a:endParaRPr lang="en-US" sz="4000" kern="0" spc="410" dirty="0">
              <a:solidFill>
                <a:srgbClr val="1C2D6D">
                  <a:alpha val="100000"/>
                </a:srgbClr>
              </a:solidFill>
              <a:latin typeface="Segoe UI Black" panose="020B0A02040204020203" charset="0"/>
              <a:ea typeface="Times New Roman" panose="02020603050405020304"/>
              <a:cs typeface="Segoe UI Black" panose="020B0A02040204020203" charset="0"/>
            </a:endParaRPr>
          </a:p>
          <a:p>
            <a:pPr marL="24130" algn="l" rtl="0" eaLnBrk="0">
              <a:lnSpc>
                <a:spcPct val="78000"/>
              </a:lnSpc>
              <a:spcBef>
                <a:spcPts val="255"/>
              </a:spcBef>
            </a:pPr>
            <a:r>
              <a:rPr lang="en-US" altLang="en-US" sz="1600" kern="0" spc="410" dirty="0">
                <a:solidFill>
                  <a:srgbClr val="1C2D6D">
                    <a:alpha val="100000"/>
                  </a:srgbClr>
                </a:solidFill>
                <a:latin typeface="Malgun Gothic" panose="020B0503020000020004" charset="-127"/>
                <a:ea typeface="Malgun Gothic" panose="020B0503020000020004" charset="-127"/>
                <a:cs typeface="Segoe UI Black" panose="020B0A02040204020203" charset="0"/>
              </a:rPr>
              <a:t>   </a:t>
            </a:r>
            <a:endParaRPr lang="en-US" altLang="en-US" sz="1600" kern="0" spc="410" dirty="0">
              <a:solidFill>
                <a:srgbClr val="1C2D6D">
                  <a:alpha val="100000"/>
                </a:srgbClr>
              </a:solidFill>
              <a:latin typeface="Malgun Gothic" panose="020B0503020000020004" charset="-127"/>
              <a:ea typeface="Malgun Gothic" panose="020B0503020000020004" charset="-127"/>
              <a:cs typeface="Segoe UI Black" panose="020B0A02040204020203" charset="0"/>
            </a:endParaRPr>
          </a:p>
          <a:p>
            <a:pPr marL="24130" algn="l" rtl="0" eaLnBrk="0">
              <a:lnSpc>
                <a:spcPct val="78000"/>
              </a:lnSpc>
              <a:spcBef>
                <a:spcPts val="255"/>
              </a:spcBef>
            </a:pPr>
            <a:r>
              <a:rPr lang="en-US" altLang="en-US" sz="2000" kern="0" spc="410" dirty="0">
                <a:solidFill>
                  <a:srgbClr val="1C2D6D">
                    <a:alpha val="100000"/>
                  </a:srgbClr>
                </a:solidFill>
                <a:latin typeface="Malgun Gothic" panose="020B0503020000020004" charset="-127"/>
                <a:ea typeface="Malgun Gothic" panose="020B0503020000020004" charset="-127"/>
                <a:cs typeface="Segoe UI Black" panose="020B0A02040204020203" charset="0"/>
              </a:rPr>
              <a:t> Reverence for life</a:t>
            </a:r>
            <a:endParaRPr lang="en-US" altLang="en-US" sz="2000" kern="0" spc="410" dirty="0">
              <a:solidFill>
                <a:srgbClr val="1C2D6D">
                  <a:alpha val="100000"/>
                </a:srgbClr>
              </a:solidFill>
              <a:latin typeface="Malgun Gothic" panose="020B0503020000020004" charset="-127"/>
              <a:ea typeface="Malgun Gothic" panose="020B0503020000020004" charset="-127"/>
              <a:cs typeface="Segoe UI Black" panose="020B0A02040204020203" charset="0"/>
            </a:endParaRPr>
          </a:p>
        </p:txBody>
      </p:sp>
      <p:sp>
        <p:nvSpPr>
          <p:cNvPr id="5" name="文本框 4"/>
          <p:cNvSpPr txBox="1"/>
          <p:nvPr/>
        </p:nvSpPr>
        <p:spPr>
          <a:xfrm>
            <a:off x="364490" y="1318260"/>
            <a:ext cx="7287260" cy="1198880"/>
          </a:xfrm>
          <a:prstGeom prst="rect">
            <a:avLst/>
          </a:prstGeom>
          <a:noFill/>
        </p:spPr>
        <p:txBody>
          <a:bodyPr wrap="square" rtlCol="0">
            <a:spAutoFit/>
          </a:bodyPr>
          <a:p>
            <a:r>
              <a:rPr lang="zh-CN" altLang="en-US" sz="2400">
                <a:solidFill>
                  <a:schemeClr val="bg1"/>
                </a:solidFill>
                <a:latin typeface="微软雅黑" panose="020B0503020204020204" charset="-122"/>
                <a:ea typeface="微软雅黑" panose="020B0503020204020204" charset="-122"/>
                <a:cs typeface="Calibri" panose="020F0502020204030204" charset="0"/>
              </a:rPr>
              <a:t>Elevating</a:t>
            </a:r>
            <a:r>
              <a:rPr lang="en-US" altLang="zh-CN" sz="2400">
                <a:solidFill>
                  <a:schemeClr val="bg1"/>
                </a:solidFill>
                <a:latin typeface="微软雅黑" panose="020B0503020204020204" charset="-122"/>
                <a:ea typeface="微软雅黑" panose="020B0503020204020204" charset="-122"/>
                <a:cs typeface="Calibri" panose="020F0502020204030204" charset="0"/>
              </a:rPr>
              <a:t> </a:t>
            </a:r>
            <a:r>
              <a:rPr lang="zh-CN" altLang="en-US" sz="2400">
                <a:solidFill>
                  <a:schemeClr val="bg1"/>
                </a:solidFill>
                <a:latin typeface="微软雅黑" panose="020B0503020204020204" charset="-122"/>
                <a:ea typeface="微软雅黑" panose="020B0503020204020204" charset="-122"/>
                <a:cs typeface="Calibri" panose="020F0502020204030204" charset="0"/>
              </a:rPr>
              <a:t>efficiency</a:t>
            </a:r>
            <a:r>
              <a:rPr lang="en-US" altLang="zh-CN" sz="2400">
                <a:solidFill>
                  <a:schemeClr val="bg1"/>
                </a:solidFill>
                <a:latin typeface="微软雅黑" panose="020B0503020204020204" charset="-122"/>
                <a:ea typeface="微软雅黑" panose="020B0503020204020204" charset="-122"/>
                <a:cs typeface="Calibri" panose="020F0502020204030204" charset="0"/>
              </a:rPr>
              <a:t> </a:t>
            </a:r>
            <a:r>
              <a:rPr lang="zh-CN" altLang="en-US" sz="2400">
                <a:solidFill>
                  <a:schemeClr val="bg1"/>
                </a:solidFill>
                <a:latin typeface="微软雅黑" panose="020B0503020204020204" charset="-122"/>
                <a:ea typeface="微软雅黑" panose="020B0503020204020204" charset="-122"/>
                <a:cs typeface="Calibri" panose="020F0502020204030204" charset="0"/>
              </a:rPr>
              <a:t>and</a:t>
            </a:r>
            <a:r>
              <a:rPr lang="en-US" altLang="zh-CN" sz="2400">
                <a:solidFill>
                  <a:schemeClr val="bg1"/>
                </a:solidFill>
                <a:latin typeface="微软雅黑" panose="020B0503020204020204" charset="-122"/>
                <a:ea typeface="微软雅黑" panose="020B0503020204020204" charset="-122"/>
                <a:cs typeface="Calibri" panose="020F0502020204030204" charset="0"/>
              </a:rPr>
              <a:t> </a:t>
            </a:r>
            <a:endParaRPr lang="en-US" altLang="zh-CN" sz="2400">
              <a:solidFill>
                <a:schemeClr val="bg1"/>
              </a:solidFill>
              <a:latin typeface="微软雅黑" panose="020B0503020204020204" charset="-122"/>
              <a:ea typeface="微软雅黑" panose="020B0503020204020204" charset="-122"/>
              <a:cs typeface="Calibri" panose="020F0502020204030204" charset="0"/>
            </a:endParaRPr>
          </a:p>
          <a:p>
            <a:r>
              <a:rPr lang="zh-CN" altLang="en-US" sz="2400">
                <a:solidFill>
                  <a:schemeClr val="bg1"/>
                </a:solidFill>
                <a:latin typeface="微软雅黑" panose="020B0503020204020204" charset="-122"/>
                <a:ea typeface="微软雅黑" panose="020B0503020204020204" charset="-122"/>
                <a:cs typeface="Calibri" panose="020F0502020204030204" charset="0"/>
              </a:rPr>
              <a:t>reducing</a:t>
            </a:r>
            <a:r>
              <a:rPr lang="en-US" altLang="zh-CN" sz="2400">
                <a:solidFill>
                  <a:schemeClr val="bg1"/>
                </a:solidFill>
                <a:latin typeface="微软雅黑" panose="020B0503020204020204" charset="-122"/>
                <a:ea typeface="微软雅黑" panose="020B0503020204020204" charset="-122"/>
                <a:cs typeface="Calibri" panose="020F0502020204030204" charset="0"/>
              </a:rPr>
              <a:t> </a:t>
            </a:r>
            <a:r>
              <a:rPr lang="zh-CN" altLang="en-US" sz="2400">
                <a:solidFill>
                  <a:schemeClr val="bg1"/>
                </a:solidFill>
                <a:latin typeface="微软雅黑" panose="020B0503020204020204" charset="-122"/>
                <a:ea typeface="微软雅黑" panose="020B0503020204020204" charset="-122"/>
                <a:cs typeface="Calibri" panose="020F0502020204030204" charset="0"/>
              </a:rPr>
              <a:t>the</a:t>
            </a:r>
            <a:r>
              <a:rPr lang="en-US" altLang="zh-CN" sz="2400">
                <a:solidFill>
                  <a:schemeClr val="bg1"/>
                </a:solidFill>
                <a:latin typeface="微软雅黑" panose="020B0503020204020204" charset="-122"/>
                <a:ea typeface="微软雅黑" panose="020B0503020204020204" charset="-122"/>
                <a:cs typeface="Calibri" panose="020F0502020204030204" charset="0"/>
              </a:rPr>
              <a:t> </a:t>
            </a:r>
            <a:r>
              <a:rPr lang="zh-CN" altLang="en-US" sz="2400">
                <a:solidFill>
                  <a:schemeClr val="bg1"/>
                </a:solidFill>
                <a:latin typeface="微软雅黑" panose="020B0503020204020204" charset="-122"/>
                <a:ea typeface="微软雅黑" panose="020B0503020204020204" charset="-122"/>
                <a:cs typeface="Calibri" panose="020F0502020204030204" charset="0"/>
              </a:rPr>
              <a:t>cost</a:t>
            </a:r>
            <a:r>
              <a:rPr lang="en-US" altLang="zh-CN" sz="2400">
                <a:solidFill>
                  <a:schemeClr val="bg1"/>
                </a:solidFill>
                <a:latin typeface="微软雅黑" panose="020B0503020204020204" charset="-122"/>
                <a:ea typeface="微软雅黑" panose="020B0503020204020204" charset="-122"/>
                <a:cs typeface="Calibri" panose="020F0502020204030204" charset="0"/>
              </a:rPr>
              <a:t> </a:t>
            </a:r>
            <a:endParaRPr lang="en-US" altLang="zh-CN" sz="2400">
              <a:solidFill>
                <a:schemeClr val="bg1"/>
              </a:solidFill>
              <a:latin typeface="微软雅黑" panose="020B0503020204020204" charset="-122"/>
              <a:ea typeface="微软雅黑" panose="020B0503020204020204" charset="-122"/>
              <a:cs typeface="Calibri" panose="020F0502020204030204" charset="0"/>
            </a:endParaRPr>
          </a:p>
          <a:p>
            <a:r>
              <a:rPr lang="zh-CN" altLang="en-US" sz="2400">
                <a:solidFill>
                  <a:schemeClr val="bg1"/>
                </a:solidFill>
                <a:latin typeface="微软雅黑" panose="020B0503020204020204" charset="-122"/>
                <a:ea typeface="微软雅黑" panose="020B0503020204020204" charset="-122"/>
                <a:cs typeface="Calibri" panose="020F0502020204030204" charset="0"/>
              </a:rPr>
              <a:t>with</a:t>
            </a:r>
            <a:r>
              <a:rPr lang="en-US" altLang="zh-CN" sz="2400">
                <a:solidFill>
                  <a:schemeClr val="bg1"/>
                </a:solidFill>
                <a:latin typeface="微软雅黑" panose="020B0503020204020204" charset="-122"/>
                <a:ea typeface="微软雅黑" panose="020B0503020204020204" charset="-122"/>
                <a:cs typeface="Calibri" panose="020F0502020204030204" charset="0"/>
              </a:rPr>
              <a:t> </a:t>
            </a:r>
            <a:r>
              <a:rPr lang="zh-CN" altLang="en-US" sz="2400">
                <a:solidFill>
                  <a:schemeClr val="bg1"/>
                </a:solidFill>
                <a:latin typeface="微软雅黑" panose="020B0503020204020204" charset="-122"/>
                <a:ea typeface="微软雅黑" panose="020B0503020204020204" charset="-122"/>
                <a:cs typeface="Calibri" panose="020F0502020204030204" charset="0"/>
              </a:rPr>
              <a:t>Innovative</a:t>
            </a:r>
            <a:r>
              <a:rPr lang="en-US" altLang="zh-CN" sz="2400">
                <a:solidFill>
                  <a:schemeClr val="bg1"/>
                </a:solidFill>
                <a:latin typeface="微软雅黑" panose="020B0503020204020204" charset="-122"/>
                <a:ea typeface="微软雅黑" panose="020B0503020204020204" charset="-122"/>
                <a:cs typeface="Calibri" panose="020F0502020204030204" charset="0"/>
              </a:rPr>
              <a:t> </a:t>
            </a:r>
            <a:r>
              <a:rPr lang="zh-CN" altLang="en-US" sz="2400">
                <a:solidFill>
                  <a:schemeClr val="bg1"/>
                </a:solidFill>
                <a:latin typeface="微软雅黑" panose="020B0503020204020204" charset="-122"/>
                <a:ea typeface="微软雅黑" panose="020B0503020204020204" charset="-122"/>
                <a:cs typeface="Calibri" panose="020F0502020204030204" charset="0"/>
              </a:rPr>
              <a:t>smart</a:t>
            </a:r>
            <a:r>
              <a:rPr lang="en-US" altLang="zh-CN" sz="2400">
                <a:solidFill>
                  <a:schemeClr val="bg1"/>
                </a:solidFill>
                <a:latin typeface="微软雅黑" panose="020B0503020204020204" charset="-122"/>
                <a:ea typeface="微软雅黑" panose="020B0503020204020204" charset="-122"/>
                <a:cs typeface="Calibri" panose="020F0502020204030204" charset="0"/>
              </a:rPr>
              <a:t> </a:t>
            </a:r>
            <a:r>
              <a:rPr lang="zh-CN" altLang="en-US" sz="2400">
                <a:solidFill>
                  <a:schemeClr val="bg1"/>
                </a:solidFill>
                <a:latin typeface="微软雅黑" panose="020B0503020204020204" charset="-122"/>
                <a:ea typeface="微软雅黑" panose="020B0503020204020204" charset="-122"/>
                <a:cs typeface="Calibri" panose="020F0502020204030204" charset="0"/>
              </a:rPr>
              <a:t>medical</a:t>
            </a:r>
            <a:r>
              <a:rPr lang="en-US" altLang="zh-CN" sz="2400">
                <a:solidFill>
                  <a:schemeClr val="bg1"/>
                </a:solidFill>
                <a:latin typeface="微软雅黑" panose="020B0503020204020204" charset="-122"/>
                <a:ea typeface="微软雅黑" panose="020B0503020204020204" charset="-122"/>
                <a:cs typeface="Calibri" panose="020F0502020204030204" charset="0"/>
              </a:rPr>
              <a:t> </a:t>
            </a:r>
            <a:r>
              <a:rPr lang="zh-CN" altLang="en-US" sz="2400">
                <a:solidFill>
                  <a:schemeClr val="bg1"/>
                </a:solidFill>
                <a:latin typeface="微软雅黑" panose="020B0503020204020204" charset="-122"/>
                <a:ea typeface="微软雅黑" panose="020B0503020204020204" charset="-122"/>
                <a:cs typeface="Calibri" panose="020F0502020204030204" charset="0"/>
              </a:rPr>
              <a:t>solutions</a:t>
            </a:r>
            <a:endParaRPr lang="zh-CN" altLang="en-US" sz="2400">
              <a:solidFill>
                <a:schemeClr val="bg1"/>
              </a:solidFill>
              <a:latin typeface="微软雅黑" panose="020B0503020204020204" charset="-122"/>
              <a:ea typeface="微软雅黑" panose="020B0503020204020204" charset="-122"/>
              <a:cs typeface="Calibri" panose="020F0502020204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box 194"/>
          <p:cNvSpPr/>
          <p:nvPr/>
        </p:nvSpPr>
        <p:spPr>
          <a:xfrm>
            <a:off x="437515" y="4027805"/>
            <a:ext cx="4518025" cy="1659255"/>
          </a:xfrm>
          <a:prstGeom prst="rect">
            <a:avLst/>
          </a:prstGeom>
        </p:spPr>
        <p:txBody>
          <a:bodyPr vert="horz" wrap="square" lIns="0" tIns="0" rIns="0" bIns="0"/>
          <a:lstStyle/>
          <a:p>
            <a:pPr algn="l" rtl="0" eaLnBrk="0">
              <a:lnSpc>
                <a:spcPct val="90000"/>
              </a:lnSpc>
            </a:pPr>
            <a:endParaRPr lang="en-US" altLang="en-US" sz="100" dirty="0"/>
          </a:p>
          <a:p>
            <a:pPr marL="25400" algn="l" rtl="0" eaLnBrk="0">
              <a:lnSpc>
                <a:spcPct val="97000"/>
              </a:lnSpc>
            </a:pPr>
            <a:r>
              <a:rPr sz="1900" kern="0" spc="0" dirty="0">
                <a:solidFill>
                  <a:srgbClr val="1C2D6D">
                    <a:alpha val="100000"/>
                  </a:srgbClr>
                </a:solidFill>
                <a:latin typeface="Arial Black" panose="020B0A04020102020204" charset="0"/>
                <a:ea typeface="新宋体" panose="02010609030101010101" charset="-122"/>
                <a:cs typeface="Arial Black" panose="020B0A04020102020204" charset="0"/>
              </a:rPr>
              <a:t>Double Door Consumables Cabinet </a:t>
            </a:r>
            <a:endParaRPr lang="en-US" altLang="en-US" sz="1900" dirty="0">
              <a:latin typeface="Arial Black" panose="020B0A04020102020204" charset="0"/>
              <a:cs typeface="Arial Black" panose="020B0A04020102020204" charset="0"/>
            </a:endParaRPr>
          </a:p>
          <a:p>
            <a:pPr marL="38735" algn="l" rtl="0" eaLnBrk="0">
              <a:lnSpc>
                <a:spcPct val="94000"/>
              </a:lnSpc>
              <a:spcBef>
                <a:spcPts val="1015"/>
              </a:spcBef>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a:p>
            <a:pPr marL="12700" algn="l" rtl="0" eaLnBrk="0">
              <a:lnSpc>
                <a:spcPts val="1005"/>
              </a:lnSpc>
              <a:spcBef>
                <a:spcPts val="1110"/>
              </a:spcBef>
            </a:pPr>
            <a:r>
              <a:rPr sz="800" kern="0" spc="8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15.6 inch large size HD touch screen</a:t>
            </a:r>
            <a:endParaRPr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ct val="93000"/>
              </a:lnSpc>
              <a:spcBef>
                <a:spcPts val="255"/>
              </a:spcBef>
            </a:pP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lang="en-US"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C</a:t>
            </a:r>
            <a:r>
              <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onnect multiple vice machine</a:t>
            </a:r>
            <a:endPar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ts val="1255"/>
              </a:lnSpc>
            </a:pP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lang="en-US"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M</a:t>
            </a:r>
            <a:r>
              <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ultiple people access at the same time</a:t>
            </a:r>
            <a:endPar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ct val="93000"/>
              </a:lnSpc>
              <a:spcBef>
                <a:spcPts val="365"/>
              </a:spcBef>
            </a:pPr>
            <a:r>
              <a:rPr sz="800" kern="0" spc="10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lang="en-US" sz="800" kern="0" spc="10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S</a:t>
            </a:r>
            <a:r>
              <a:rPr sz="800" kern="0" spc="10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upport face / fingerprint / swipe card multiple authentication methods</a:t>
            </a:r>
            <a:endParaRPr sz="800" kern="0" spc="10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ts val="1255"/>
              </a:lnSpc>
            </a:pPr>
            <a:r>
              <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lang="en-US"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N</a:t>
            </a:r>
            <a:r>
              <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o one off the screen</a:t>
            </a:r>
            <a:endPar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algn="l" rtl="0" eaLnBrk="0">
              <a:lnSpc>
                <a:spcPct val="149000"/>
              </a:lnSpc>
            </a:pPr>
            <a:endParaRPr lang="en-US" altLang="en-US" sz="200" dirty="0">
              <a:solidFill>
                <a:srgbClr val="002060"/>
              </a:solidFill>
            </a:endParaRPr>
          </a:p>
          <a:p>
            <a:pPr marL="12700" algn="l" rtl="0" eaLnBrk="0">
              <a:lnSpc>
                <a:spcPts val="995"/>
              </a:lnSpc>
              <a:spcBef>
                <a:spcPts val="0"/>
              </a:spcBef>
            </a:pPr>
            <a:r>
              <a:rPr sz="800" kern="0" spc="10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lang="en-US" sz="800" kern="0" spc="10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I</a:t>
            </a:r>
            <a:r>
              <a:rPr sz="800" kern="0" spc="10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ntelligent perception of user behavior, automatic</a:t>
            </a:r>
            <a:r>
              <a:rPr lang="en-US" sz="800" kern="0" spc="10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 </a:t>
            </a:r>
            <a:r>
              <a:rPr sz="800" kern="0" spc="10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analysis of storage, receipt, return to the cabinet and other operations</a:t>
            </a:r>
            <a:endParaRPr sz="800" kern="0" spc="10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p:txBody>
      </p:sp>
      <p:pic>
        <p:nvPicPr>
          <p:cNvPr id="196" name="picture 196"/>
          <p:cNvPicPr>
            <a:picLocks noChangeAspect="1"/>
          </p:cNvPicPr>
          <p:nvPr/>
        </p:nvPicPr>
        <p:blipFill>
          <a:blip r:embed="rId1"/>
          <a:stretch>
            <a:fillRect/>
          </a:stretch>
        </p:blipFill>
        <p:spPr>
          <a:xfrm rot="21600000">
            <a:off x="1716022" y="4405312"/>
            <a:ext cx="191808" cy="122567"/>
          </a:xfrm>
          <a:prstGeom prst="rect">
            <a:avLst/>
          </a:prstGeom>
        </p:spPr>
      </p:pic>
      <p:sp>
        <p:nvSpPr>
          <p:cNvPr id="202" name="textbox 202"/>
          <p:cNvSpPr/>
          <p:nvPr/>
        </p:nvSpPr>
        <p:spPr>
          <a:xfrm>
            <a:off x="398616" y="609633"/>
            <a:ext cx="3983990" cy="1252219"/>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3240"/>
              </a:lnSpc>
            </a:pPr>
            <a:r>
              <a:rPr sz="4500" kern="0" spc="-30" dirty="0">
                <a:solidFill>
                  <a:srgbClr val="1C2D6D">
                    <a:alpha val="100000"/>
                  </a:srgbClr>
                </a:solidFill>
                <a:latin typeface="Times New Roman" panose="02020603050405020304"/>
                <a:ea typeface="Times New Roman" panose="02020603050405020304"/>
                <a:cs typeface="Times New Roman" panose="02020603050405020304"/>
              </a:rPr>
              <a:t>CONSUMABLE</a:t>
            </a:r>
            <a:endParaRPr lang="en-US" altLang="en-US" sz="4500" dirty="0"/>
          </a:p>
          <a:p>
            <a:pPr algn="r" rtl="0" eaLnBrk="0">
              <a:lnSpc>
                <a:spcPts val="6420"/>
              </a:lnSpc>
            </a:pPr>
            <a:r>
              <a:rPr sz="4500" kern="0" spc="-150" dirty="0">
                <a:solidFill>
                  <a:srgbClr val="1C2D6D">
                    <a:alpha val="100000"/>
                  </a:srgbClr>
                </a:solidFill>
                <a:latin typeface="Times New Roman" panose="02020603050405020304"/>
                <a:ea typeface="Times New Roman" panose="02020603050405020304"/>
                <a:cs typeface="Times New Roman" panose="02020603050405020304"/>
              </a:rPr>
              <a:t>MA</a:t>
            </a:r>
            <a:r>
              <a:rPr sz="4500" kern="0" spc="-140" dirty="0">
                <a:solidFill>
                  <a:srgbClr val="1C2D6D">
                    <a:alpha val="100000"/>
                  </a:srgbClr>
                </a:solidFill>
                <a:latin typeface="Times New Roman" panose="02020603050405020304"/>
                <a:ea typeface="Times New Roman" panose="02020603050405020304"/>
                <a:cs typeface="Times New Roman" panose="02020603050405020304"/>
              </a:rPr>
              <a:t>NAGEMEN</a:t>
            </a:r>
            <a:r>
              <a:rPr sz="4500" kern="0" spc="-120" dirty="0">
                <a:solidFill>
                  <a:srgbClr val="1C2D6D">
                    <a:alpha val="100000"/>
                  </a:srgbClr>
                </a:solidFill>
                <a:latin typeface="Times New Roman" panose="02020603050405020304"/>
                <a:ea typeface="Times New Roman" panose="02020603050405020304"/>
                <a:cs typeface="Times New Roman" panose="02020603050405020304"/>
              </a:rPr>
              <a:t>T</a:t>
            </a:r>
            <a:endParaRPr lang="en-US" altLang="en-US" sz="4500" dirty="0"/>
          </a:p>
        </p:txBody>
      </p:sp>
      <p:sp>
        <p:nvSpPr>
          <p:cNvPr id="204" name="textbox 204"/>
          <p:cNvSpPr/>
          <p:nvPr/>
        </p:nvSpPr>
        <p:spPr>
          <a:xfrm>
            <a:off x="385276" y="2375964"/>
            <a:ext cx="6473825" cy="702944"/>
          </a:xfrm>
          <a:prstGeom prst="rect">
            <a:avLst/>
          </a:prstGeom>
        </p:spPr>
        <p:txBody>
          <a:bodyPr vert="horz" wrap="square" lIns="0" tIns="0" rIns="0" bIns="0"/>
          <a:lstStyle/>
          <a:p>
            <a:pPr algn="l" rtl="0" eaLnBrk="0">
              <a:lnSpc>
                <a:spcPct val="88000"/>
              </a:lnSpc>
            </a:pPr>
            <a:endParaRPr lang="en-US" altLang="en-US" sz="100" dirty="0"/>
          </a:p>
          <a:p>
            <a:pPr marL="12700" indent="1905" algn="just" rtl="0" eaLnBrk="0">
              <a:lnSpc>
                <a:spcPct val="120000"/>
              </a:lnSpc>
            </a:pPr>
            <a:r>
              <a:rPr sz="1200" kern="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Description and Role</a:t>
            </a:r>
            <a:r>
              <a:rPr sz="1000" kern="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 Intelligent management of medical consumables is a complete tracking and full-process traceability system for medical consumables mainly built with RFID technology. After seamlessly combining with the SPD system and HIS system, it realizes the closed-loop management system of medical consumables in terms of human, financial and material. It effectively reduces labor costs and improves management efficiency, accuracy and safety.</a:t>
            </a:r>
            <a:endParaRPr sz="1000" kern="0" dirty="0">
              <a:solidFill>
                <a:srgbClr val="1C2D6D">
                  <a:alpha val="100000"/>
                </a:srgbClr>
              </a:solidFill>
              <a:latin typeface="Arial" panose="020B0604020202020204" pitchFamily="34" charset="0"/>
              <a:ea typeface="新宋体" panose="02010609030101010101" charset="-122"/>
              <a:cs typeface="Arial" panose="020B0604020202020204" pitchFamily="34" charset="0"/>
            </a:endParaRPr>
          </a:p>
          <a:p>
            <a:pPr marL="12700" indent="1905" algn="l" rtl="0" eaLnBrk="0">
              <a:lnSpc>
                <a:spcPct val="120000"/>
              </a:lnSpc>
            </a:pPr>
            <a:endParaRPr kern="0" dirty="0">
              <a:solidFill>
                <a:srgbClr val="1C2D6D">
                  <a:alpha val="100000"/>
                </a:srgbClr>
              </a:solidFill>
              <a:latin typeface="新宋体" panose="02010609030101010101" charset="-122"/>
              <a:ea typeface="新宋体" panose="02010609030101010101" charset="-122"/>
              <a:cs typeface="新宋体" panose="02010609030101010101" charset="-122"/>
            </a:endParaRPr>
          </a:p>
          <a:p>
            <a:pPr marL="12700" indent="1905" algn="l" rtl="0" eaLnBrk="0">
              <a:lnSpc>
                <a:spcPct val="120000"/>
              </a:lnSpc>
            </a:pPr>
            <a:endParaRPr kern="0" dirty="0">
              <a:solidFill>
                <a:srgbClr val="1C2D6D">
                  <a:alpha val="100000"/>
                </a:srgbClr>
              </a:solidFill>
              <a:latin typeface="新宋体" panose="02010609030101010101" charset="-122"/>
              <a:ea typeface="新宋体" panose="02010609030101010101" charset="-122"/>
              <a:cs typeface="新宋体" panose="02010609030101010101" charset="-122"/>
            </a:endParaRPr>
          </a:p>
        </p:txBody>
      </p:sp>
      <p:sp>
        <p:nvSpPr>
          <p:cNvPr id="206" name="textbox 206"/>
          <p:cNvSpPr/>
          <p:nvPr/>
        </p:nvSpPr>
        <p:spPr>
          <a:xfrm>
            <a:off x="3790950" y="7663180"/>
            <a:ext cx="3712210" cy="1820545"/>
          </a:xfrm>
          <a:prstGeom prst="rect">
            <a:avLst/>
          </a:prstGeom>
        </p:spPr>
        <p:txBody>
          <a:bodyPr vert="horz" wrap="square" lIns="0" tIns="0" rIns="0" bIns="0"/>
          <a:lstStyle/>
          <a:p>
            <a:pPr algn="l" rtl="0" eaLnBrk="0">
              <a:lnSpc>
                <a:spcPct val="90000"/>
              </a:lnSpc>
            </a:pPr>
            <a:endParaRPr lang="en-US" altLang="en-US" sz="100" dirty="0"/>
          </a:p>
          <a:p>
            <a:pPr marL="26035" algn="l" rtl="0" eaLnBrk="0">
              <a:lnSpc>
                <a:spcPct val="97000"/>
              </a:lnSpc>
            </a:pPr>
            <a:r>
              <a:rPr sz="1900" b="1" kern="0" spc="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Single Door Consumables Cabinet</a:t>
            </a:r>
            <a:endParaRPr sz="1900" b="1" kern="0" spc="0" dirty="0">
              <a:solidFill>
                <a:srgbClr val="1C2D6D">
                  <a:alpha val="100000"/>
                </a:srgbClr>
              </a:solidFill>
              <a:latin typeface="Arial" panose="020B0604020202020204" pitchFamily="34" charset="0"/>
              <a:ea typeface="新宋体" panose="02010609030101010101" charset="-122"/>
              <a:cs typeface="Arial" panose="020B0604020202020204" pitchFamily="34" charset="0"/>
            </a:endParaRPr>
          </a:p>
          <a:p>
            <a:pPr marL="38735" algn="l" rtl="0" eaLnBrk="0">
              <a:lnSpc>
                <a:spcPct val="94000"/>
              </a:lnSpc>
              <a:spcBef>
                <a:spcPts val="1015"/>
              </a:spcBef>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a:p>
            <a:pPr marL="12700" algn="l" rtl="0" eaLnBrk="0">
              <a:lnSpc>
                <a:spcPct val="93000"/>
              </a:lnSpc>
              <a:spcBef>
                <a:spcPts val="1115"/>
              </a:spcBef>
            </a:pP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12 inch HD touch screen</a:t>
            </a:r>
            <a:r>
              <a:rPr lang="en-US"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 </a:t>
            </a:r>
            <a:r>
              <a:rPr lang="en-US" sz="800" kern="0" spc="60" dirty="0">
                <a:solidFill>
                  <a:srgbClr val="002060">
                    <a:alpha val="100000"/>
                  </a:srgbClr>
                </a:solidFill>
                <a:latin typeface="新宋体" panose="02010609030101010101" charset="-122"/>
                <a:ea typeface="新宋体" panose="02010609030101010101" charset="-122"/>
                <a:cs typeface="新宋体" panose="02010609030101010101" charset="-122"/>
              </a:rPr>
              <a:t>                                </a:t>
            </a: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Multiple people accessing at the same time</a:t>
            </a:r>
            <a:endPar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ts val="1005"/>
              </a:lnSpc>
              <a:spcBef>
                <a:spcPts val="360"/>
              </a:spcBef>
            </a:pP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Connecting multiple vice machines</a:t>
            </a:r>
            <a:endPar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ct val="118000"/>
              </a:lnSpc>
              <a:spcBef>
                <a:spcPts val="255"/>
              </a:spcBef>
            </a:pPr>
            <a:r>
              <a:rPr sz="800" kern="0" spc="10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10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Supporting face/fingerprint/card authentication</a:t>
            </a:r>
            <a:endParaRPr sz="800" kern="0" spc="10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ct val="118000"/>
              </a:lnSpc>
              <a:spcBef>
                <a:spcPts val="255"/>
              </a:spcBef>
            </a:pPr>
            <a:r>
              <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No one turns off the screen</a:t>
            </a:r>
            <a:endPar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algn="l" rtl="0" eaLnBrk="0">
              <a:lnSpc>
                <a:spcPct val="102000"/>
              </a:lnSpc>
            </a:pPr>
            <a:endParaRPr lang="en-US" altLang="en-US" sz="200" dirty="0">
              <a:solidFill>
                <a:srgbClr val="002060"/>
              </a:solidFill>
              <a:latin typeface="Arial" panose="020B0604020202020204" pitchFamily="34" charset="0"/>
              <a:cs typeface="Arial" panose="020B0604020202020204" pitchFamily="34" charset="0"/>
            </a:endParaRPr>
          </a:p>
          <a:p>
            <a:pPr marL="12700" algn="l" rtl="0" eaLnBrk="0">
              <a:lnSpc>
                <a:spcPct val="118000"/>
              </a:lnSpc>
              <a:spcBef>
                <a:spcPts val="0"/>
              </a:spcBef>
            </a:pPr>
            <a:r>
              <a:rPr sz="800" kern="0" spc="11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Intelligent sensing of user behavior, storage/receiving/returning to the cabinet</a:t>
            </a:r>
            <a:endParaRPr sz="800" kern="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ct val="118000"/>
              </a:lnSpc>
              <a:spcBef>
                <a:spcPts val="0"/>
              </a:spcBef>
            </a:pPr>
            <a:r>
              <a:rPr sz="800" kern="0" spc="7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sym typeface="+mn-ea"/>
              </a:rPr>
              <a:t>More flexibility in the way of placement</a:t>
            </a:r>
            <a:r>
              <a:rPr sz="800" kern="0" spc="-10" dirty="0">
                <a:solidFill>
                  <a:srgbClr val="002060">
                    <a:alpha val="100000"/>
                  </a:srgbClr>
                </a:solidFill>
                <a:latin typeface="新宋体" panose="02010609030101010101" charset="-122"/>
                <a:ea typeface="新宋体" panose="02010609030101010101" charset="-122"/>
                <a:cs typeface="新宋体" panose="02010609030101010101" charset="-122"/>
                <a:sym typeface="+mn-ea"/>
              </a:rPr>
              <a:t> </a:t>
            </a:r>
            <a:endParaRPr sz="800" kern="0" spc="-1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ct val="118000"/>
              </a:lnSpc>
              <a:spcBef>
                <a:spcPts val="0"/>
              </a:spcBef>
            </a:pPr>
            <a:endParaRPr lang="en-US" altLang="en-US" sz="800" kern="0" spc="-10" dirty="0">
              <a:solidFill>
                <a:srgbClr val="002060">
                  <a:alpha val="100000"/>
                </a:srgbClr>
              </a:solidFill>
              <a:latin typeface="新宋体" panose="02010609030101010101" charset="-122"/>
              <a:ea typeface="新宋体" panose="02010609030101010101" charset="-122"/>
              <a:cs typeface="新宋体" panose="02010609030101010101" charset="-122"/>
            </a:endParaRPr>
          </a:p>
        </p:txBody>
      </p:sp>
      <p:pic>
        <p:nvPicPr>
          <p:cNvPr id="208" name="picture 208"/>
          <p:cNvPicPr>
            <a:picLocks noChangeAspect="1"/>
          </p:cNvPicPr>
          <p:nvPr/>
        </p:nvPicPr>
        <p:blipFill>
          <a:blip r:embed="rId2"/>
          <a:stretch>
            <a:fillRect/>
          </a:stretch>
        </p:blipFill>
        <p:spPr>
          <a:xfrm rot="21600000">
            <a:off x="385297" y="1984785"/>
            <a:ext cx="6440508" cy="67195"/>
          </a:xfrm>
          <a:prstGeom prst="rect">
            <a:avLst/>
          </a:prstGeom>
        </p:spPr>
      </p:pic>
      <p:sp>
        <p:nvSpPr>
          <p:cNvPr id="210" name="textbox 210"/>
          <p:cNvSpPr/>
          <p:nvPr/>
        </p:nvSpPr>
        <p:spPr>
          <a:xfrm>
            <a:off x="6385138" y="10161629"/>
            <a:ext cx="984885" cy="216534"/>
          </a:xfrm>
          <a:prstGeom prst="rect">
            <a:avLst/>
          </a:prstGeom>
        </p:spPr>
        <p:txBody>
          <a:bodyPr vert="horz" wrap="square" lIns="0" tIns="0" rIns="0" bIns="0"/>
          <a:lstStyle/>
          <a:p>
            <a:pPr algn="l" rtl="0" eaLnBrk="0">
              <a:lnSpc>
                <a:spcPct val="76000"/>
              </a:lnSpc>
            </a:pPr>
            <a:endParaRPr lang="en-US" altLang="en-US" sz="100" dirty="0"/>
          </a:p>
          <a:p>
            <a:pPr algn="r" rtl="0" eaLnBrk="0">
              <a:lnSpc>
                <a:spcPct val="74000"/>
              </a:lnSpc>
            </a:pPr>
            <a:r>
              <a:rPr sz="1100" kern="0" spc="10" dirty="0">
                <a:solidFill>
                  <a:srgbClr val="1C2D6D">
                    <a:alpha val="100000"/>
                  </a:srgbClr>
                </a:solidFill>
                <a:latin typeface="Arial" panose="020B0604020202020204"/>
                <a:ea typeface="Arial" panose="020B0604020202020204"/>
                <a:cs typeface="Arial" panose="020B0604020202020204"/>
              </a:rPr>
              <a:t>  </a:t>
            </a:r>
            <a:r>
              <a:rPr sz="1200" kern="0" spc="70" dirty="0">
                <a:solidFill>
                  <a:srgbClr val="1C2D6D">
                    <a:alpha val="100000"/>
                  </a:srgbClr>
                </a:solidFill>
                <a:latin typeface="Times New Roman" panose="02020603050405020304"/>
                <a:ea typeface="Times New Roman" panose="02020603050405020304"/>
                <a:cs typeface="Times New Roman" panose="02020603050405020304"/>
              </a:rPr>
              <a:t>0</a:t>
            </a:r>
            <a:r>
              <a:rPr sz="1700" kern="0" spc="70" dirty="0">
                <a:solidFill>
                  <a:srgbClr val="1C2D6D">
                    <a:alpha val="100000"/>
                  </a:srgbClr>
                </a:solidFill>
                <a:latin typeface="Times New Roman" panose="02020603050405020304"/>
                <a:ea typeface="Times New Roman" panose="02020603050405020304"/>
                <a:cs typeface="Times New Roman" panose="02020603050405020304"/>
              </a:rPr>
              <a:t>7</a:t>
            </a:r>
            <a:endParaRPr lang="en-US" altLang="en-US" sz="1700" dirty="0"/>
          </a:p>
        </p:txBody>
      </p:sp>
      <p:pic>
        <p:nvPicPr>
          <p:cNvPr id="212" name="picture 212"/>
          <p:cNvPicPr>
            <a:picLocks noChangeAspect="1"/>
          </p:cNvPicPr>
          <p:nvPr/>
        </p:nvPicPr>
        <p:blipFill>
          <a:blip r:embed="rId3"/>
          <a:stretch>
            <a:fillRect/>
          </a:stretch>
        </p:blipFill>
        <p:spPr>
          <a:xfrm rot="21600000">
            <a:off x="4827447" y="8048993"/>
            <a:ext cx="191808" cy="122567"/>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4827270" y="3870325"/>
            <a:ext cx="2385060" cy="3251200"/>
          </a:xfrm>
          <a:prstGeom prst="rect">
            <a:avLst/>
          </a:prstGeom>
        </p:spPr>
      </p:pic>
      <p:pic>
        <p:nvPicPr>
          <p:cNvPr id="3" name="图片 2"/>
          <p:cNvPicPr>
            <a:picLocks noChangeAspect="1"/>
          </p:cNvPicPr>
          <p:nvPr>
            <p:custDataLst>
              <p:tags r:id="rId6"/>
            </p:custDataLst>
          </p:nvPr>
        </p:nvPicPr>
        <p:blipFill>
          <a:blip r:embed="rId7"/>
          <a:stretch>
            <a:fillRect/>
          </a:stretch>
        </p:blipFill>
        <p:spPr>
          <a:xfrm>
            <a:off x="678180" y="7009130"/>
            <a:ext cx="2628900" cy="32670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rot="21600000">
            <a:off x="116234" y="40336"/>
            <a:ext cx="7424213" cy="4840604"/>
            <a:chOff x="-340360" y="-179705"/>
            <a:chExt cx="7424213" cy="4840604"/>
          </a:xfrm>
        </p:grpSpPr>
        <p:pic>
          <p:nvPicPr>
            <p:cNvPr id="214" name="picture 214"/>
            <p:cNvPicPr>
              <a:picLocks noChangeAspect="1"/>
            </p:cNvPicPr>
            <p:nvPr/>
          </p:nvPicPr>
          <p:blipFill>
            <a:blip r:embed="rId1"/>
            <a:stretch>
              <a:fillRect/>
            </a:stretch>
          </p:blipFill>
          <p:spPr>
            <a:xfrm rot="21600000">
              <a:off x="119917" y="-179705"/>
              <a:ext cx="6963936" cy="4802630"/>
            </a:xfrm>
            <a:prstGeom prst="rect">
              <a:avLst/>
            </a:prstGeom>
          </p:spPr>
        </p:pic>
        <p:sp>
          <p:nvSpPr>
            <p:cNvPr id="216" name="textbox 216"/>
            <p:cNvSpPr/>
            <p:nvPr/>
          </p:nvSpPr>
          <p:spPr>
            <a:xfrm>
              <a:off x="-340360" y="-179705"/>
              <a:ext cx="7096759" cy="4840604"/>
            </a:xfrm>
            <a:prstGeom prst="rect">
              <a:avLst/>
            </a:prstGeom>
          </p:spPr>
          <p:txBody>
            <a:bodyPr vert="horz" wrap="square" lIns="0" tIns="0" rIns="0" bIns="0"/>
            <a:lstStyle/>
            <a:p>
              <a:pPr algn="l" rtl="0" eaLnBrk="0">
                <a:lnSpc>
                  <a:spcPct val="100000"/>
                </a:lnSpc>
              </a:pPr>
              <a:endParaRPr lang="en-US" altLang="en-US" sz="1000" dirty="0"/>
            </a:p>
            <a:p>
              <a:pPr algn="l" rtl="0" eaLnBrk="0">
                <a:lnSpc>
                  <a:spcPct val="100000"/>
                </a:lnSpc>
              </a:pPr>
              <a:endParaRPr lang="en-US" altLang="en-US" sz="1000" dirty="0"/>
            </a:p>
            <a:p>
              <a:pPr algn="l" rtl="0" eaLnBrk="0">
                <a:lnSpc>
                  <a:spcPct val="100000"/>
                </a:lnSpc>
              </a:pPr>
              <a:endParaRPr lang="en-US" altLang="en-US" sz="1000" dirty="0"/>
            </a:p>
            <a:p>
              <a:pPr algn="l" rtl="0" eaLnBrk="0">
                <a:lnSpc>
                  <a:spcPct val="100000"/>
                </a:lnSpc>
              </a:pPr>
              <a:endParaRPr lang="en-US" altLang="en-US" sz="1000" dirty="0"/>
            </a:p>
            <a:p>
              <a:pPr algn="l" rtl="0" eaLnBrk="0">
                <a:lnSpc>
                  <a:spcPct val="100000"/>
                </a:lnSpc>
              </a:pPr>
              <a:endParaRPr lang="en-US" altLang="en-US" sz="1000" dirty="0"/>
            </a:p>
            <a:p>
              <a:pPr algn="l" rtl="0" eaLnBrk="0">
                <a:lnSpc>
                  <a:spcPct val="100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8000"/>
                </a:lnSpc>
              </a:pPr>
              <a:endParaRPr lang="en-US" altLang="en-US" sz="100" dirty="0"/>
            </a:p>
            <a:p>
              <a:pPr marL="29210" algn="l" rtl="0" eaLnBrk="0">
                <a:lnSpc>
                  <a:spcPct val="97000"/>
                </a:lnSpc>
              </a:pPr>
              <a:r>
                <a:rPr lang="en-US" sz="1900" kern="0" spc="-40" dirty="0">
                  <a:solidFill>
                    <a:srgbClr val="1C2D6D">
                      <a:alpha val="100000"/>
                    </a:srgbClr>
                  </a:solidFill>
                  <a:latin typeface="Arial Black" panose="020B0A04020102020204" charset="0"/>
                  <a:ea typeface="宋体" panose="02010600030101010101" pitchFamily="2" charset="-122"/>
                  <a:cs typeface="Arial Black" panose="020B0A04020102020204" charset="0"/>
                  <a:sym typeface="+mn-ea"/>
                </a:rPr>
                <a:t>Large capacity room </a:t>
              </a:r>
              <a:endParaRPr lang="en-US" sz="1900" kern="0" spc="-40" dirty="0">
                <a:solidFill>
                  <a:srgbClr val="1C2D6D">
                    <a:alpha val="100000"/>
                  </a:srgbClr>
                </a:solidFill>
                <a:latin typeface="Arial Black" panose="020B0A04020102020204" charset="0"/>
                <a:ea typeface="宋体" panose="02010600030101010101" pitchFamily="2" charset="-122"/>
                <a:cs typeface="Arial Black" panose="020B0A04020102020204" charset="0"/>
                <a:sym typeface="+mn-ea"/>
              </a:endParaRPr>
            </a:p>
            <a:p>
              <a:pPr marL="29210" algn="l" rtl="0" eaLnBrk="0">
                <a:lnSpc>
                  <a:spcPct val="97000"/>
                </a:lnSpc>
              </a:pPr>
              <a:r>
                <a:rPr lang="en-US" sz="1900" kern="0" spc="-40" dirty="0">
                  <a:solidFill>
                    <a:srgbClr val="1C2D6D">
                      <a:alpha val="100000"/>
                    </a:srgbClr>
                  </a:solidFill>
                  <a:latin typeface="Arial Black" panose="020B0A04020102020204" charset="0"/>
                  <a:ea typeface="宋体" panose="02010600030101010101" pitchFamily="2" charset="-122"/>
                  <a:cs typeface="Arial Black" panose="020B0A04020102020204" charset="0"/>
                  <a:sym typeface="+mn-ea"/>
                </a:rPr>
                <a:t>of consumables</a:t>
              </a:r>
              <a:r>
                <a:rPr sz="1900" kern="0" spc="5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sym typeface="+mn-ea"/>
                </a:rPr>
                <a:t> </a:t>
              </a:r>
              <a:r>
                <a:rPr sz="1900" kern="0" spc="0" dirty="0">
                  <a:solidFill>
                    <a:srgbClr val="1C2D6D">
                      <a:alpha val="100000"/>
                    </a:srgbClr>
                  </a:solidFill>
                  <a:latin typeface="新宋体" panose="02010609030101010101" charset="-122"/>
                  <a:ea typeface="新宋体" panose="02010609030101010101" charset="-122"/>
                  <a:cs typeface="新宋体" panose="02010609030101010101" charset="-122"/>
                </a:rPr>
                <a:t> </a:t>
              </a:r>
              <a:endParaRPr lang="en-US" altLang="en-US" sz="1900" dirty="0"/>
            </a:p>
            <a:p>
              <a:pPr marL="38735" algn="l" rtl="0" eaLnBrk="0">
                <a:lnSpc>
                  <a:spcPct val="94000"/>
                </a:lnSpc>
                <a:spcBef>
                  <a:spcPts val="1015"/>
                </a:spcBef>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a:p>
              <a:pPr marL="12700" algn="l" rtl="0" eaLnBrk="0">
                <a:lnSpc>
                  <a:spcPts val="1005"/>
                </a:lnSpc>
                <a:spcBef>
                  <a:spcPts val="1110"/>
                </a:spcBef>
              </a:pPr>
              <a:endParaRPr lang="en-US" altLang="en-US" sz="800" dirty="0"/>
            </a:p>
          </p:txBody>
        </p:sp>
        <p:pic>
          <p:nvPicPr>
            <p:cNvPr id="218" name="picture 218"/>
            <p:cNvPicPr>
              <a:picLocks noChangeAspect="1"/>
            </p:cNvPicPr>
            <p:nvPr/>
          </p:nvPicPr>
          <p:blipFill>
            <a:blip r:embed="rId2"/>
            <a:stretch>
              <a:fillRect/>
            </a:stretch>
          </p:blipFill>
          <p:spPr>
            <a:xfrm rot="21600000">
              <a:off x="1837654" y="3876203"/>
              <a:ext cx="191808" cy="122567"/>
            </a:xfrm>
            <a:prstGeom prst="rect">
              <a:avLst/>
            </a:prstGeom>
          </p:spPr>
        </p:pic>
      </p:grpSp>
      <p:grpSp>
        <p:nvGrpSpPr>
          <p:cNvPr id="8" name="group 8"/>
          <p:cNvGrpSpPr/>
          <p:nvPr/>
        </p:nvGrpSpPr>
        <p:grpSpPr>
          <a:xfrm rot="21600000">
            <a:off x="202594" y="5445633"/>
            <a:ext cx="7154808" cy="4484230"/>
            <a:chOff x="0" y="0"/>
            <a:chExt cx="7154808" cy="4484230"/>
          </a:xfrm>
        </p:grpSpPr>
        <p:sp>
          <p:nvSpPr>
            <p:cNvPr id="220" name="rect"/>
            <p:cNvSpPr/>
            <p:nvPr/>
          </p:nvSpPr>
          <p:spPr>
            <a:xfrm>
              <a:off x="0" y="0"/>
              <a:ext cx="7154808" cy="4484230"/>
            </a:xfrm>
            <a:prstGeom prst="rect">
              <a:avLst/>
            </a:prstGeom>
            <a:solidFill>
              <a:srgbClr val="1C2D6D">
                <a:alpha val="9803"/>
              </a:srgbClr>
            </a:solidFill>
            <a:ln cap="flat">
              <a:noFill/>
              <a:prstDash val="solid"/>
              <a:miter lim="0"/>
            </a:ln>
          </p:spPr>
          <p:txBody>
            <a:bodyPr rtlCol="0"/>
            <a:lstStyle/>
            <a:p>
              <a:pPr algn="ctr"/>
              <a:endParaRPr lang="zh-CN" altLang="en-US"/>
            </a:p>
          </p:txBody>
        </p:sp>
        <p:pic>
          <p:nvPicPr>
            <p:cNvPr id="222" name="picture 222"/>
            <p:cNvPicPr>
              <a:picLocks noChangeAspect="1"/>
            </p:cNvPicPr>
            <p:nvPr/>
          </p:nvPicPr>
          <p:blipFill>
            <a:blip r:embed="rId3"/>
            <a:stretch>
              <a:fillRect/>
            </a:stretch>
          </p:blipFill>
          <p:spPr>
            <a:xfrm rot="21600000">
              <a:off x="186021" y="1388241"/>
              <a:ext cx="3477842" cy="2781422"/>
            </a:xfrm>
            <a:prstGeom prst="rect">
              <a:avLst/>
            </a:prstGeom>
          </p:spPr>
        </p:pic>
        <p:sp>
          <p:nvSpPr>
            <p:cNvPr id="224" name="textbox 224"/>
            <p:cNvSpPr/>
            <p:nvPr/>
          </p:nvSpPr>
          <p:spPr>
            <a:xfrm>
              <a:off x="373996" y="491108"/>
              <a:ext cx="6142990" cy="3861434"/>
            </a:xfrm>
            <a:prstGeom prst="rect">
              <a:avLst/>
            </a:prstGeom>
          </p:spPr>
          <p:txBody>
            <a:bodyPr vert="horz" wrap="square" lIns="0" tIns="0" rIns="0" bIns="0"/>
            <a:lstStyle/>
            <a:p>
              <a:pPr algn="l" rtl="0" eaLnBrk="0">
                <a:lnSpc>
                  <a:spcPct val="79000"/>
                </a:lnSpc>
              </a:pPr>
              <a:endParaRPr lang="en-US" altLang="en-US" sz="100" dirty="0"/>
            </a:p>
            <a:p>
              <a:pPr marL="1336040" algn="l" rtl="0" eaLnBrk="0">
                <a:lnSpc>
                  <a:spcPct val="96000"/>
                </a:lnSpc>
              </a:pPr>
              <a:r>
                <a:rPr sz="2200" kern="0" spc="270" dirty="0">
                  <a:solidFill>
                    <a:srgbClr val="1C2D6D">
                      <a:alpha val="100000"/>
                    </a:srgbClr>
                  </a:solidFill>
                  <a:latin typeface="Arial" panose="020B0604020202020204"/>
                  <a:ea typeface="Arial" panose="020B0604020202020204"/>
                  <a:cs typeface="Arial" panose="020B0604020202020204"/>
                </a:rPr>
                <a:t>PRODUCT FEATURES</a:t>
              </a:r>
              <a:endParaRPr lang="en-US" altLang="en-US" sz="2200" dirty="0"/>
            </a:p>
            <a:p>
              <a:pPr algn="l" rtl="0" eaLnBrk="0">
                <a:lnSpc>
                  <a:spcPct val="102000"/>
                </a:lnSpc>
              </a:pPr>
              <a:endParaRPr lang="en-US" altLang="en-US" sz="1000" dirty="0"/>
            </a:p>
            <a:p>
              <a:pPr algn="l" rtl="0" eaLnBrk="0">
                <a:lnSpc>
                  <a:spcPct val="102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r" rtl="0" eaLnBrk="0">
                <a:lnSpc>
                  <a:spcPct val="95000"/>
                </a:lnSpc>
                <a:spcBef>
                  <a:spcPts val="310"/>
                </a:spcBef>
              </a:pPr>
              <a:r>
                <a:rPr lang="en-US" sz="1000" kern="0" spc="-3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     </a:t>
              </a:r>
              <a:r>
                <a:rPr sz="1000" kern="0" spc="-3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Card recycling machine</a:t>
              </a:r>
              <a:endParaRPr sz="1000" kern="0" spc="-30" dirty="0">
                <a:solidFill>
                  <a:srgbClr val="1C2D6D">
                    <a:alpha val="100000"/>
                  </a:srgbClr>
                </a:solidFill>
                <a:latin typeface="Arial" panose="020B0604020202020204" pitchFamily="34" charset="0"/>
                <a:ea typeface="新宋体" panose="02010609030101010101" charset="-122"/>
                <a:cs typeface="Arial" panose="020B0604020202020204" pitchFamily="34" charset="0"/>
              </a:endParaRPr>
            </a:p>
            <a:p>
              <a:pPr algn="l" rtl="0" eaLnBrk="0">
                <a:lnSpc>
                  <a:spcPct val="105000"/>
                </a:lnSpc>
              </a:pPr>
              <a:endParaRPr lang="en-US" altLang="en-US" sz="1000" dirty="0"/>
            </a:p>
            <a:p>
              <a:pPr algn="l" rtl="0" eaLnBrk="0">
                <a:lnSpc>
                  <a:spcPct val="106000"/>
                </a:lnSpc>
              </a:pPr>
              <a:endParaRPr lang="en-US" altLang="en-US" sz="1000" dirty="0"/>
            </a:p>
            <a:p>
              <a:pPr algn="l" rtl="0" eaLnBrk="0">
                <a:lnSpc>
                  <a:spcPct val="127000"/>
                </a:lnSpc>
              </a:pPr>
              <a:endParaRPr lang="en-US" altLang="en-US" sz="200" dirty="0"/>
            </a:p>
            <a:p>
              <a:pPr marL="12700" algn="l" rtl="0" eaLnBrk="0">
                <a:lnSpc>
                  <a:spcPct val="95000"/>
                </a:lnSpc>
              </a:pPr>
              <a:r>
                <a:rPr sz="1000" kern="0" spc="-2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Single Door Consumables </a:t>
              </a:r>
              <a:endParaRPr sz="1000" kern="0" spc="-20" dirty="0">
                <a:solidFill>
                  <a:srgbClr val="1C2D6D">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ct val="95000"/>
                </a:lnSpc>
              </a:pPr>
              <a:r>
                <a:rPr sz="1000" kern="0" spc="-2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Cabinet Main Cabinet</a:t>
              </a:r>
              <a:r>
                <a:rPr sz="1000" kern="0" spc="20" dirty="0">
                  <a:solidFill>
                    <a:srgbClr val="1C2D6D">
                      <a:alpha val="100000"/>
                    </a:srgbClr>
                  </a:solidFill>
                  <a:latin typeface="新宋体" panose="02010609030101010101" charset="-122"/>
                  <a:ea typeface="新宋体" panose="02010609030101010101" charset="-122"/>
                  <a:cs typeface="新宋体" panose="02010609030101010101" charset="-122"/>
                </a:rPr>
                <a:t>           </a:t>
              </a:r>
              <a:r>
                <a:rPr sz="1000" kern="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Consumables shelf</a:t>
              </a:r>
              <a:endParaRPr sz="1000" kern="0" dirty="0">
                <a:solidFill>
                  <a:srgbClr val="1C2D6D">
                    <a:alpha val="100000"/>
                  </a:srgbClr>
                </a:solidFill>
                <a:latin typeface="Arial" panose="020B0604020202020204" pitchFamily="34" charset="0"/>
                <a:ea typeface="新宋体" panose="02010609030101010101" charset="-122"/>
                <a:cs typeface="Arial" panose="020B0604020202020204" pitchFamily="34" charset="0"/>
              </a:endParaRPr>
            </a:p>
          </p:txBody>
        </p:sp>
        <p:pic>
          <p:nvPicPr>
            <p:cNvPr id="228" name="picture 228"/>
            <p:cNvPicPr>
              <a:picLocks noChangeAspect="1"/>
            </p:cNvPicPr>
            <p:nvPr/>
          </p:nvPicPr>
          <p:blipFill>
            <a:blip r:embed="rId4"/>
            <a:stretch>
              <a:fillRect/>
            </a:stretch>
          </p:blipFill>
          <p:spPr>
            <a:xfrm rot="21600000">
              <a:off x="5368159" y="1895425"/>
              <a:ext cx="970981" cy="1407598"/>
            </a:xfrm>
            <a:prstGeom prst="rect">
              <a:avLst/>
            </a:prstGeom>
          </p:spPr>
        </p:pic>
        <p:pic>
          <p:nvPicPr>
            <p:cNvPr id="230" name="picture 230"/>
            <p:cNvPicPr>
              <a:picLocks noChangeAspect="1"/>
            </p:cNvPicPr>
            <p:nvPr/>
          </p:nvPicPr>
          <p:blipFill>
            <a:blip r:embed="rId5"/>
            <a:stretch>
              <a:fillRect/>
            </a:stretch>
          </p:blipFill>
          <p:spPr>
            <a:xfrm rot="21600000">
              <a:off x="1480625" y="879627"/>
              <a:ext cx="4245876" cy="17145"/>
            </a:xfrm>
            <a:prstGeom prst="rect">
              <a:avLst/>
            </a:prstGeom>
          </p:spPr>
        </p:pic>
      </p:grpSp>
      <p:sp>
        <p:nvSpPr>
          <p:cNvPr id="232" name="textbox 232"/>
          <p:cNvSpPr/>
          <p:nvPr/>
        </p:nvSpPr>
        <p:spPr>
          <a:xfrm>
            <a:off x="192176" y="10161629"/>
            <a:ext cx="984885" cy="216534"/>
          </a:xfrm>
          <a:prstGeom prst="rect">
            <a:avLst/>
          </a:prstGeom>
        </p:spPr>
        <p:txBody>
          <a:bodyPr vert="horz" wrap="square" lIns="0" tIns="0" rIns="0" bIns="0"/>
          <a:lstStyle/>
          <a:p>
            <a:pPr algn="l" rtl="0" eaLnBrk="0">
              <a:lnSpc>
                <a:spcPct val="79000"/>
              </a:lnSpc>
            </a:pPr>
            <a:r>
              <a:rPr sz="1100" kern="0" spc="10" dirty="0">
                <a:solidFill>
                  <a:srgbClr val="1C2D6D">
                    <a:alpha val="100000"/>
                  </a:srgbClr>
                </a:solidFill>
                <a:latin typeface="Arial" panose="020B0604020202020204"/>
                <a:ea typeface="Arial" panose="020B0604020202020204"/>
                <a:cs typeface="Arial" panose="020B0604020202020204"/>
              </a:rPr>
              <a:t>  </a:t>
            </a:r>
            <a:r>
              <a:rPr sz="1200" kern="0" spc="60" dirty="0">
                <a:solidFill>
                  <a:srgbClr val="1C2D6D">
                    <a:alpha val="100000"/>
                  </a:srgbClr>
                </a:solidFill>
                <a:latin typeface="Times New Roman" panose="02020603050405020304"/>
                <a:ea typeface="Times New Roman" panose="02020603050405020304"/>
                <a:cs typeface="Times New Roman" panose="02020603050405020304"/>
              </a:rPr>
              <a:t>0</a:t>
            </a:r>
            <a:r>
              <a:rPr sz="1700" kern="0" spc="60" dirty="0">
                <a:solidFill>
                  <a:srgbClr val="1C2D6D">
                    <a:alpha val="100000"/>
                  </a:srgbClr>
                </a:solidFill>
                <a:latin typeface="Times New Roman" panose="02020603050405020304"/>
                <a:ea typeface="Times New Roman" panose="02020603050405020304"/>
                <a:cs typeface="Times New Roman" panose="02020603050405020304"/>
              </a:rPr>
              <a:t>8</a:t>
            </a:r>
            <a:endParaRPr lang="en-US" altLang="en-US" sz="1700" dirty="0"/>
          </a:p>
        </p:txBody>
      </p:sp>
      <p:sp>
        <p:nvSpPr>
          <p:cNvPr id="236" name="textbox 236"/>
          <p:cNvSpPr/>
          <p:nvPr/>
        </p:nvSpPr>
        <p:spPr>
          <a:xfrm>
            <a:off x="4031615" y="9668510"/>
            <a:ext cx="1087755" cy="261620"/>
          </a:xfrm>
          <a:prstGeom prst="rect">
            <a:avLst/>
          </a:prstGeom>
        </p:spPr>
        <p:txBody>
          <a:bodyPr vert="horz" wrap="square" lIns="0" tIns="0" rIns="0" bIns="0"/>
          <a:lstStyle/>
          <a:p>
            <a:pPr algn="l" rtl="0" eaLnBrk="0">
              <a:lnSpc>
                <a:spcPct val="80000"/>
              </a:lnSpc>
            </a:pPr>
            <a:r>
              <a:rPr sz="1000" kern="0" spc="-3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checkout counter</a:t>
            </a:r>
            <a:endParaRPr sz="1000" kern="0" spc="-30" dirty="0">
              <a:solidFill>
                <a:srgbClr val="1C2D6D">
                  <a:alpha val="100000"/>
                </a:srgbClr>
              </a:solidFill>
              <a:latin typeface="Arial" panose="020B0604020202020204" pitchFamily="34" charset="0"/>
              <a:ea typeface="新宋体" panose="02010609030101010101" charset="-122"/>
              <a:cs typeface="Arial" panose="020B0604020202020204" pitchFamily="34" charset="0"/>
            </a:endParaRPr>
          </a:p>
        </p:txBody>
      </p:sp>
      <p:sp>
        <p:nvSpPr>
          <p:cNvPr id="14" name="矩形 13"/>
          <p:cNvSpPr/>
          <p:nvPr/>
        </p:nvSpPr>
        <p:spPr>
          <a:xfrm>
            <a:off x="214630" y="5002530"/>
            <a:ext cx="734060" cy="152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p>
            <a:pPr algn="ctr"/>
            <a:endParaRPr lang="zh-CN" altLang="en-US"/>
          </a:p>
        </p:txBody>
      </p:sp>
      <p:sp>
        <p:nvSpPr>
          <p:cNvPr id="16" name="文本框 15"/>
          <p:cNvSpPr txBox="1"/>
          <p:nvPr/>
        </p:nvSpPr>
        <p:spPr>
          <a:xfrm>
            <a:off x="0" y="4645660"/>
            <a:ext cx="4140200" cy="641985"/>
          </a:xfrm>
          <a:prstGeom prst="rect">
            <a:avLst/>
          </a:prstGeom>
        </p:spPr>
        <p:txBody>
          <a:bodyPr wrap="square">
            <a:spAutoFit/>
            <a:extLst>
              <a:ext uri="{4A0BC546-FE56-4ADE-93B0-CB8AF2F6F144}">
                <wpsdc:textFrameExt xmlns:wpsdc="http://www.wps.cn/officeDocument/2022/drawingmlCustomData" type="text"/>
              </a:ext>
            </a:extLst>
          </a:bodyPr>
          <a:p>
            <a:pPr marL="12700" algn="l" rtl="0" eaLnBrk="0">
              <a:lnSpc>
                <a:spcPts val="1005"/>
              </a:lnSpc>
              <a:spcBef>
                <a:spcPts val="1110"/>
              </a:spcBef>
            </a:pP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sym typeface="+mn-ea"/>
              </a:rPr>
              <a:t>·</a:t>
            </a:r>
            <a:r>
              <a:rPr lang="en-US"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sym typeface="+mn-ea"/>
              </a:rPr>
              <a:t>New management model</a:t>
            </a:r>
            <a:endParaRPr lang="en-US" altLang="en-US" sz="800" dirty="0">
              <a:solidFill>
                <a:srgbClr val="002060"/>
              </a:solidFill>
              <a:latin typeface="Arial" panose="020B0604020202020204" pitchFamily="34" charset="0"/>
              <a:cs typeface="Arial" panose="020B0604020202020204" pitchFamily="34" charset="0"/>
            </a:endParaRPr>
          </a:p>
          <a:p>
            <a:pPr marL="12700" algn="l" rtl="0" eaLnBrk="0">
              <a:lnSpc>
                <a:spcPct val="93000"/>
              </a:lnSpc>
              <a:spcBef>
                <a:spcPts val="250"/>
              </a:spcBef>
            </a:pP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sym typeface="+mn-ea"/>
              </a:rPr>
              <a:t>·</a:t>
            </a:r>
            <a:r>
              <a:rPr lang="en-US"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sym typeface="+mn-ea"/>
              </a:rPr>
              <a:t>More efficient methods of accessing consumables</a:t>
            </a:r>
            <a:endParaRPr lang="en-US"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sym typeface="+mn-ea"/>
            </a:endParaRPr>
          </a:p>
          <a:p>
            <a:pPr marL="12700" algn="l" rtl="0" eaLnBrk="0">
              <a:lnSpc>
                <a:spcPct val="93000"/>
              </a:lnSpc>
              <a:spcBef>
                <a:spcPts val="250"/>
              </a:spcBef>
            </a:pP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sym typeface="+mn-ea"/>
              </a:rPr>
              <a:t>·</a:t>
            </a:r>
            <a:r>
              <a:rPr lang="zh-CN" altLang="en-US" sz="800">
                <a:solidFill>
                  <a:srgbClr val="002060"/>
                </a:solidFill>
                <a:latin typeface="Arial" panose="020B0604020202020204" pitchFamily="34" charset="0"/>
                <a:ea typeface="微软雅黑" panose="020B0503020204020204" charset="-122"/>
                <a:cs typeface="Arial" panose="020B0604020202020204" pitchFamily="34" charset="0"/>
                <a:sym typeface="+mn-ea"/>
              </a:rPr>
              <a:t>More space for storage</a:t>
            </a:r>
            <a:endParaRPr lang="zh-CN" altLang="en-US" sz="800">
              <a:solidFill>
                <a:srgbClr val="002060"/>
              </a:solidFill>
              <a:latin typeface="Arial" panose="020B0604020202020204" pitchFamily="34" charset="0"/>
              <a:ea typeface="微软雅黑" panose="020B0503020204020204" charset="-122"/>
              <a:cs typeface="Arial" panose="020B0604020202020204" pitchFamily="34" charset="0"/>
            </a:endParaRPr>
          </a:p>
          <a:p>
            <a:pPr marL="12700" algn="l" rtl="0" eaLnBrk="0">
              <a:lnSpc>
                <a:spcPts val="1010"/>
              </a:lnSpc>
            </a:pP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sym typeface="+mn-ea"/>
              </a:rPr>
              <a:t>·</a:t>
            </a:r>
            <a:r>
              <a:rPr sz="800" kern="0" spc="70" dirty="0">
                <a:solidFill>
                  <a:srgbClr val="002060">
                    <a:alpha val="100000"/>
                  </a:srgbClr>
                </a:solidFill>
                <a:latin typeface="Arial" panose="020B0604020202020204" pitchFamily="34" charset="0"/>
                <a:ea typeface="新宋体" panose="02010609030101010101" charset="-122"/>
                <a:cs typeface="Arial" panose="020B0604020202020204" pitchFamily="34" charset="0"/>
                <a:sym typeface="+mn-ea"/>
              </a:rPr>
              <a:t>More flexibility in placemen</a:t>
            </a:r>
            <a:r>
              <a:rPr sz="800" kern="0" spc="70" dirty="0">
                <a:solidFill>
                  <a:srgbClr val="002060">
                    <a:alpha val="100000"/>
                  </a:srgbClr>
                </a:solidFill>
                <a:latin typeface="新宋体" panose="02010609030101010101" charset="-122"/>
                <a:ea typeface="新宋体" panose="02010609030101010101" charset="-122"/>
                <a:cs typeface="新宋体" panose="02010609030101010101" charset="-122"/>
                <a:sym typeface="+mn-ea"/>
              </a:rPr>
              <a:t>t</a:t>
            </a:r>
            <a:endParaRPr lang="zh-CN" altLang="en-US" sz="800" kern="0" spc="70" dirty="0">
              <a:solidFill>
                <a:srgbClr val="002060">
                  <a:alpha val="100000"/>
                </a:srgbClr>
              </a:solidFill>
              <a:latin typeface="新宋体" panose="02010609030101010101" charset="-122"/>
              <a:ea typeface="新宋体" panose="02010609030101010101" charset="-122"/>
              <a:cs typeface="新宋体" panose="02010609030101010101" charset="-122"/>
              <a:sym typeface="+mn-ea"/>
            </a:endParaRPr>
          </a:p>
        </p:txBody>
      </p:sp>
      <p:pic>
        <p:nvPicPr>
          <p:cNvPr id="3" name="图片 2"/>
          <p:cNvPicPr>
            <a:picLocks noChangeAspect="1"/>
          </p:cNvPicPr>
          <p:nvPr>
            <p:custDataLst>
              <p:tags r:id="rId6"/>
            </p:custDataLst>
          </p:nvPr>
        </p:nvPicPr>
        <p:blipFill>
          <a:blip r:embed="rId7"/>
          <a:stretch>
            <a:fillRect/>
          </a:stretch>
        </p:blipFill>
        <p:spPr>
          <a:xfrm>
            <a:off x="510540" y="6746240"/>
            <a:ext cx="1335405" cy="2667000"/>
          </a:xfrm>
          <a:prstGeom prst="rect">
            <a:avLst/>
          </a:prstGeom>
        </p:spPr>
      </p:pic>
      <p:pic>
        <p:nvPicPr>
          <p:cNvPr id="4" name="图片 3"/>
          <p:cNvPicPr>
            <a:picLocks noChangeAspect="1"/>
          </p:cNvPicPr>
          <p:nvPr>
            <p:custDataLst>
              <p:tags r:id="rId8"/>
            </p:custDataLst>
          </p:nvPr>
        </p:nvPicPr>
        <p:blipFill>
          <a:blip r:embed="rId9"/>
          <a:stretch>
            <a:fillRect/>
          </a:stretch>
        </p:blipFill>
        <p:spPr>
          <a:xfrm>
            <a:off x="2101850" y="6746240"/>
            <a:ext cx="1788795" cy="2667635"/>
          </a:xfrm>
          <a:prstGeom prst="rect">
            <a:avLst/>
          </a:prstGeom>
        </p:spPr>
      </p:pic>
      <p:pic>
        <p:nvPicPr>
          <p:cNvPr id="5" name="图片 4"/>
          <p:cNvPicPr>
            <a:picLocks noChangeAspect="1"/>
          </p:cNvPicPr>
          <p:nvPr>
            <p:custDataLst>
              <p:tags r:id="rId10"/>
            </p:custDataLst>
          </p:nvPr>
        </p:nvPicPr>
        <p:blipFill>
          <a:blip r:embed="rId11"/>
          <a:stretch>
            <a:fillRect/>
          </a:stretch>
        </p:blipFill>
        <p:spPr>
          <a:xfrm>
            <a:off x="3621405" y="6690995"/>
            <a:ext cx="1847215" cy="29241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box 240"/>
          <p:cNvSpPr/>
          <p:nvPr/>
        </p:nvSpPr>
        <p:spPr>
          <a:xfrm>
            <a:off x="444036" y="2304421"/>
            <a:ext cx="6407150" cy="1652904"/>
          </a:xfrm>
          <a:prstGeom prst="rect">
            <a:avLst/>
          </a:prstGeom>
        </p:spPr>
        <p:txBody>
          <a:bodyPr vert="horz" wrap="square" lIns="0" tIns="0" rIns="0" bIns="0"/>
          <a:lstStyle/>
          <a:p>
            <a:pPr algn="l" rtl="0" eaLnBrk="0">
              <a:lnSpc>
                <a:spcPct val="68000"/>
              </a:lnSpc>
            </a:pPr>
            <a:endParaRPr lang="en-US" altLang="en-US" sz="100" dirty="0"/>
          </a:p>
          <a:p>
            <a:pPr marL="12700" indent="3810" algn="just" rtl="0" eaLnBrk="0">
              <a:lnSpc>
                <a:spcPct val="132000"/>
              </a:lnSpc>
            </a:pPr>
            <a:r>
              <a:rPr sz="1200" kern="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Description and Role</a:t>
            </a:r>
            <a:r>
              <a:rPr sz="1000" kern="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 Intelligent medical fabric management system, mainly composed of intelligent terminal equipment and platform system software, is mainly applied in the transfer, counting and handover process of fabrics in the scenes of patient areas, operating rooms, laundries, washing companies and between scenes, and it is a set of full life cycle management starting from the purchase of fabrics into the warehouse, through the process of distributing and delivering, receiving, recycling, sending washing, re-storing, and up to the end-of-life. Intelligent information system. The system adopts RFID radio frequency identification technology to track the status of fabrics in real time, and combines the Internet, Internet, mobile Internet, biometrics and other technologies to build an all-around, three-dimensional medical fabrics management platform, realizing safe, efficient and paperless management of medical fabrics, and providing a digital, information-based fabric management overall solution for modern hospitals.</a:t>
            </a:r>
            <a:endParaRPr sz="1000" kern="0" dirty="0">
              <a:solidFill>
                <a:srgbClr val="1C2D6D">
                  <a:alpha val="100000"/>
                </a:srgbClr>
              </a:solidFill>
              <a:latin typeface="Arial" panose="020B0604020202020204" pitchFamily="34" charset="0"/>
              <a:ea typeface="新宋体" panose="02010609030101010101" charset="-122"/>
              <a:cs typeface="Arial" panose="020B0604020202020204" pitchFamily="34" charset="0"/>
            </a:endParaRPr>
          </a:p>
          <a:p>
            <a:pPr marL="12700" indent="3810" algn="l" rtl="0" eaLnBrk="0">
              <a:lnSpc>
                <a:spcPct val="132000"/>
              </a:lnSpc>
            </a:pPr>
            <a:endParaRPr kern="0" dirty="0">
              <a:solidFill>
                <a:srgbClr val="1C2D6D">
                  <a:alpha val="100000"/>
                </a:srgbClr>
              </a:solidFill>
              <a:latin typeface="新宋体" panose="02010609030101010101" charset="-122"/>
              <a:ea typeface="新宋体" panose="02010609030101010101" charset="-122"/>
              <a:cs typeface="新宋体" panose="02010609030101010101" charset="-122"/>
            </a:endParaRPr>
          </a:p>
          <a:p>
            <a:pPr marL="12700" indent="3810" algn="l" rtl="0" eaLnBrk="0">
              <a:lnSpc>
                <a:spcPct val="132000"/>
              </a:lnSpc>
            </a:pPr>
            <a:endParaRPr kern="0" dirty="0">
              <a:solidFill>
                <a:srgbClr val="1C2D6D">
                  <a:alpha val="100000"/>
                </a:srgbClr>
              </a:solidFill>
              <a:latin typeface="新宋体" panose="02010609030101010101" charset="-122"/>
              <a:ea typeface="新宋体" panose="02010609030101010101" charset="-122"/>
              <a:cs typeface="新宋体" panose="02010609030101010101" charset="-122"/>
            </a:endParaRPr>
          </a:p>
        </p:txBody>
      </p:sp>
      <p:sp>
        <p:nvSpPr>
          <p:cNvPr id="242" name="textbox 242"/>
          <p:cNvSpPr/>
          <p:nvPr/>
        </p:nvSpPr>
        <p:spPr>
          <a:xfrm>
            <a:off x="467541" y="609620"/>
            <a:ext cx="3981450" cy="1252219"/>
          </a:xfrm>
          <a:prstGeom prst="rect">
            <a:avLst/>
          </a:prstGeom>
        </p:spPr>
        <p:txBody>
          <a:bodyPr vert="horz" wrap="square" lIns="0" tIns="0" rIns="0" bIns="0"/>
          <a:lstStyle/>
          <a:p>
            <a:pPr algn="l" rtl="0" eaLnBrk="0">
              <a:lnSpc>
                <a:spcPct val="72000"/>
              </a:lnSpc>
            </a:pPr>
            <a:endParaRPr lang="en-US" altLang="en-US" sz="100" dirty="0"/>
          </a:p>
          <a:p>
            <a:pPr marL="12700" algn="l" rtl="0" eaLnBrk="0">
              <a:lnSpc>
                <a:spcPct val="79000"/>
              </a:lnSpc>
            </a:pPr>
            <a:r>
              <a:rPr sz="4500" kern="0" spc="0" dirty="0">
                <a:solidFill>
                  <a:srgbClr val="1C2D6D">
                    <a:alpha val="100000"/>
                  </a:srgbClr>
                </a:solidFill>
                <a:latin typeface="Times New Roman" panose="02020603050405020304"/>
                <a:ea typeface="Times New Roman" panose="02020603050405020304"/>
                <a:cs typeface="Times New Roman" panose="02020603050405020304"/>
              </a:rPr>
              <a:t>FABRIC</a:t>
            </a:r>
            <a:endParaRPr lang="en-US" altLang="en-US" sz="4500" dirty="0"/>
          </a:p>
          <a:p>
            <a:pPr algn="r" rtl="0" eaLnBrk="0">
              <a:lnSpc>
                <a:spcPct val="78000"/>
              </a:lnSpc>
              <a:spcBef>
                <a:spcPts val="1195"/>
              </a:spcBef>
            </a:pPr>
            <a:r>
              <a:rPr sz="4500" kern="0" spc="-150" dirty="0">
                <a:solidFill>
                  <a:srgbClr val="1C2D6D">
                    <a:alpha val="100000"/>
                  </a:srgbClr>
                </a:solidFill>
                <a:latin typeface="Times New Roman" panose="02020603050405020304"/>
                <a:ea typeface="Times New Roman" panose="02020603050405020304"/>
                <a:cs typeface="Times New Roman" panose="02020603050405020304"/>
              </a:rPr>
              <a:t>MA</a:t>
            </a:r>
            <a:r>
              <a:rPr sz="4500" kern="0" spc="-140" dirty="0">
                <a:solidFill>
                  <a:srgbClr val="1C2D6D">
                    <a:alpha val="100000"/>
                  </a:srgbClr>
                </a:solidFill>
                <a:latin typeface="Times New Roman" panose="02020603050405020304"/>
                <a:ea typeface="Times New Roman" panose="02020603050405020304"/>
                <a:cs typeface="Times New Roman" panose="02020603050405020304"/>
              </a:rPr>
              <a:t>NAGEMEN</a:t>
            </a:r>
            <a:r>
              <a:rPr sz="4500" kern="0" spc="-120" dirty="0">
                <a:solidFill>
                  <a:srgbClr val="1C2D6D">
                    <a:alpha val="100000"/>
                  </a:srgbClr>
                </a:solidFill>
                <a:latin typeface="Times New Roman" panose="02020603050405020304"/>
                <a:ea typeface="Times New Roman" panose="02020603050405020304"/>
                <a:cs typeface="Times New Roman" panose="02020603050405020304"/>
              </a:rPr>
              <a:t>T</a:t>
            </a:r>
            <a:endParaRPr lang="en-US" altLang="en-US" sz="4500" dirty="0"/>
          </a:p>
        </p:txBody>
      </p:sp>
      <p:sp>
        <p:nvSpPr>
          <p:cNvPr id="244" name="textbox 244"/>
          <p:cNvSpPr/>
          <p:nvPr/>
        </p:nvSpPr>
        <p:spPr>
          <a:xfrm>
            <a:off x="699135" y="8769350"/>
            <a:ext cx="7089140" cy="929640"/>
          </a:xfrm>
          <a:prstGeom prst="rect">
            <a:avLst/>
          </a:prstGeom>
        </p:spPr>
        <p:txBody>
          <a:bodyPr vert="horz" wrap="square" lIns="0" tIns="0" rIns="0" bIns="0"/>
          <a:lstStyle/>
          <a:p>
            <a:pPr algn="l" rtl="0" eaLnBrk="0">
              <a:lnSpc>
                <a:spcPct val="88000"/>
              </a:lnSpc>
            </a:pPr>
            <a:endParaRPr lang="en-US" altLang="en-US" sz="100" dirty="0"/>
          </a:p>
          <a:p>
            <a:pPr marL="38735" algn="l" rtl="0" eaLnBrk="0">
              <a:lnSpc>
                <a:spcPct val="94000"/>
              </a:lnSpc>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a:p>
            <a:pPr marL="12700" algn="l" rtl="0" eaLnBrk="0">
              <a:lnSpc>
                <a:spcPts val="1005"/>
              </a:lnSpc>
              <a:spcBef>
                <a:spcPts val="1110"/>
              </a:spcBef>
            </a:pP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Real-time inventory display</a:t>
            </a:r>
            <a:endPar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ts val="1005"/>
              </a:lnSpc>
              <a:spcBef>
                <a:spcPts val="250"/>
              </a:spcBef>
            </a:pPr>
            <a:r>
              <a:rPr sz="800" kern="0" spc="10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lang="en-US" sz="800" kern="0" spc="10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L</a:t>
            </a:r>
            <a:r>
              <a:rPr sz="800" kern="0" spc="10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ow inventory warning, zombie quilt reminder, light reminder </a:t>
            </a:r>
            <a:endParaRPr sz="800" kern="0" spc="10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ts val="1005"/>
              </a:lnSpc>
              <a:spcBef>
                <a:spcPts val="250"/>
              </a:spcBef>
            </a:pPr>
            <a:r>
              <a:rPr sz="800" kern="0" spc="17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17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7-inch touch screen, 2GRAM+16GROM mass storage</a:t>
            </a:r>
            <a:endParaRPr sz="800" kern="0" spc="17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algn="l" rtl="0" eaLnBrk="0">
              <a:lnSpc>
                <a:spcPct val="103000"/>
              </a:lnSpc>
            </a:pPr>
            <a:endParaRPr lang="en-US" altLang="en-US" sz="200" dirty="0">
              <a:solidFill>
                <a:srgbClr val="002060"/>
              </a:solidFill>
            </a:endParaRPr>
          </a:p>
          <a:p>
            <a:pPr marL="12700" algn="l" rtl="0" eaLnBrk="0">
              <a:lnSpc>
                <a:spcPts val="995"/>
              </a:lnSpc>
              <a:spcBef>
                <a:spcPts val="0"/>
              </a:spcBef>
            </a:pPr>
            <a:r>
              <a:rPr sz="800" kern="0" spc="9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9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Binocular face recognition (optional), can accurately recognize the identity of people wearing masks</a:t>
            </a:r>
            <a:endParaRPr sz="800" kern="0" spc="9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p:txBody>
      </p:sp>
      <p:sp>
        <p:nvSpPr>
          <p:cNvPr id="246" name="textbox 246"/>
          <p:cNvSpPr/>
          <p:nvPr/>
        </p:nvSpPr>
        <p:spPr>
          <a:xfrm>
            <a:off x="699135" y="8307070"/>
            <a:ext cx="4650740" cy="308610"/>
          </a:xfrm>
          <a:prstGeom prst="rect">
            <a:avLst/>
          </a:prstGeom>
        </p:spPr>
        <p:txBody>
          <a:bodyPr vert="horz" wrap="square" lIns="0" tIns="0" rIns="0" bIns="0"/>
          <a:lstStyle/>
          <a:p>
            <a:pPr algn="l" rtl="0" eaLnBrk="0">
              <a:lnSpc>
                <a:spcPct val="77000"/>
              </a:lnSpc>
            </a:pPr>
            <a:endParaRPr lang="en-US" altLang="en-US" sz="100" dirty="0"/>
          </a:p>
          <a:p>
            <a:pPr indent="0" algn="l" rtl="0" eaLnBrk="0" fontAlgn="auto">
              <a:lnSpc>
                <a:spcPct val="127000"/>
              </a:lnSpc>
            </a:pPr>
            <a:r>
              <a:rPr sz="1900" kern="0" spc="-10" dirty="0">
                <a:solidFill>
                  <a:srgbClr val="1C2D6D">
                    <a:alpha val="100000"/>
                  </a:srgbClr>
                </a:solidFill>
                <a:latin typeface="Arial Black" panose="020B0A04020102020204" charset="0"/>
                <a:ea typeface="宋体" panose="02010600030101010101" pitchFamily="2" charset="-122"/>
                <a:cs typeface="Arial Black" panose="020B0A04020102020204" charset="0"/>
                <a:sym typeface="+mn-ea"/>
              </a:rPr>
              <a:t>Clean fabric storage</a:t>
            </a:r>
            <a:r>
              <a:rPr lang="en-US" sz="1900" kern="0" spc="-10" dirty="0">
                <a:solidFill>
                  <a:srgbClr val="1C2D6D">
                    <a:alpha val="100000"/>
                  </a:srgbClr>
                </a:solidFill>
                <a:latin typeface="Arial Black" panose="020B0A04020102020204" charset="0"/>
                <a:ea typeface="宋体" panose="02010600030101010101" pitchFamily="2" charset="-122"/>
                <a:cs typeface="Arial Black" panose="020B0A04020102020204" charset="0"/>
                <a:sym typeface="+mn-ea"/>
              </a:rPr>
              <a:t> </a:t>
            </a:r>
            <a:r>
              <a:rPr sz="1900" kern="0" spc="-10" dirty="0">
                <a:solidFill>
                  <a:srgbClr val="1C2D6D">
                    <a:alpha val="100000"/>
                  </a:srgbClr>
                </a:solidFill>
                <a:latin typeface="Arial Black" panose="020B0A04020102020204" charset="0"/>
                <a:ea typeface="宋体" panose="02010600030101010101" pitchFamily="2" charset="-122"/>
                <a:cs typeface="Arial Black" panose="020B0A04020102020204" charset="0"/>
                <a:sym typeface="+mn-ea"/>
              </a:rPr>
              <a:t>cabinet</a:t>
            </a:r>
            <a:r>
              <a:rPr sz="1900" kern="0" spc="0" dirty="0">
                <a:solidFill>
                  <a:srgbClr val="1C2D6D">
                    <a:alpha val="100000"/>
                  </a:srgbClr>
                </a:solidFill>
                <a:latin typeface="新宋体" panose="02010609030101010101" charset="-122"/>
                <a:ea typeface="新宋体" panose="02010609030101010101" charset="-122"/>
                <a:cs typeface="新宋体" panose="02010609030101010101" charset="-122"/>
              </a:rPr>
              <a:t> </a:t>
            </a:r>
            <a:endParaRPr lang="en-US" altLang="en-US" sz="1900" dirty="0"/>
          </a:p>
        </p:txBody>
      </p:sp>
      <p:pic>
        <p:nvPicPr>
          <p:cNvPr id="248" name="picture 248"/>
          <p:cNvPicPr>
            <a:picLocks noChangeAspect="1"/>
          </p:cNvPicPr>
          <p:nvPr/>
        </p:nvPicPr>
        <p:blipFill>
          <a:blip r:embed="rId1"/>
          <a:stretch>
            <a:fillRect/>
          </a:stretch>
        </p:blipFill>
        <p:spPr>
          <a:xfrm rot="21600000">
            <a:off x="4569112" y="8489530"/>
            <a:ext cx="191820" cy="122567"/>
          </a:xfrm>
          <a:prstGeom prst="rect">
            <a:avLst/>
          </a:prstGeom>
        </p:spPr>
      </p:pic>
      <p:pic>
        <p:nvPicPr>
          <p:cNvPr id="250" name="picture 250"/>
          <p:cNvPicPr>
            <a:picLocks noChangeAspect="1"/>
          </p:cNvPicPr>
          <p:nvPr/>
        </p:nvPicPr>
        <p:blipFill>
          <a:blip r:embed="rId2"/>
          <a:stretch>
            <a:fillRect/>
          </a:stretch>
        </p:blipFill>
        <p:spPr>
          <a:xfrm rot="21600000">
            <a:off x="451918" y="1984773"/>
            <a:ext cx="6440511" cy="67195"/>
          </a:xfrm>
          <a:prstGeom prst="rect">
            <a:avLst/>
          </a:prstGeom>
        </p:spPr>
      </p:pic>
      <p:sp>
        <p:nvSpPr>
          <p:cNvPr id="252" name="textbox 252"/>
          <p:cNvSpPr/>
          <p:nvPr/>
        </p:nvSpPr>
        <p:spPr>
          <a:xfrm>
            <a:off x="6407277" y="10161629"/>
            <a:ext cx="984885" cy="216534"/>
          </a:xfrm>
          <a:prstGeom prst="rect">
            <a:avLst/>
          </a:prstGeom>
        </p:spPr>
        <p:txBody>
          <a:bodyPr vert="horz" wrap="square" lIns="0" tIns="0" rIns="0" bIns="0"/>
          <a:lstStyle/>
          <a:p>
            <a:pPr algn="l" rtl="0" eaLnBrk="0">
              <a:lnSpc>
                <a:spcPct val="76000"/>
              </a:lnSpc>
            </a:pPr>
            <a:endParaRPr lang="en-US" altLang="en-US" sz="100" dirty="0"/>
          </a:p>
          <a:p>
            <a:pPr algn="r" rtl="0" eaLnBrk="0">
              <a:lnSpc>
                <a:spcPct val="74000"/>
              </a:lnSpc>
            </a:pPr>
            <a:r>
              <a:rPr sz="1100" kern="0" spc="20" dirty="0">
                <a:solidFill>
                  <a:srgbClr val="1C2D6D">
                    <a:alpha val="100000"/>
                  </a:srgbClr>
                </a:solidFill>
                <a:latin typeface="Arial" panose="020B0604020202020204"/>
                <a:ea typeface="Arial" panose="020B0604020202020204"/>
                <a:cs typeface="Arial" panose="020B0604020202020204"/>
              </a:rPr>
              <a:t>  </a:t>
            </a:r>
            <a:r>
              <a:rPr sz="1200" kern="0" spc="70" dirty="0">
                <a:solidFill>
                  <a:srgbClr val="1C2D6D">
                    <a:alpha val="100000"/>
                  </a:srgbClr>
                </a:solidFill>
                <a:latin typeface="Times New Roman" panose="02020603050405020304"/>
                <a:ea typeface="Times New Roman" panose="02020603050405020304"/>
                <a:cs typeface="Times New Roman" panose="02020603050405020304"/>
              </a:rPr>
              <a:t>0</a:t>
            </a:r>
            <a:r>
              <a:rPr sz="1700" kern="0" spc="70" dirty="0">
                <a:solidFill>
                  <a:srgbClr val="1C2D6D">
                    <a:alpha val="100000"/>
                  </a:srgbClr>
                </a:solidFill>
                <a:latin typeface="Times New Roman" panose="02020603050405020304"/>
                <a:ea typeface="Times New Roman" panose="02020603050405020304"/>
                <a:cs typeface="Times New Roman" panose="02020603050405020304"/>
              </a:rPr>
              <a:t>9</a:t>
            </a:r>
            <a:endParaRPr lang="en-US" altLang="en-US" sz="1700" dirty="0"/>
          </a:p>
        </p:txBody>
      </p:sp>
      <p:pic>
        <p:nvPicPr>
          <p:cNvPr id="2" name="图片 1"/>
          <p:cNvPicPr>
            <a:picLocks noChangeAspect="1"/>
          </p:cNvPicPr>
          <p:nvPr>
            <p:custDataLst>
              <p:tags r:id="rId3"/>
            </p:custDataLst>
          </p:nvPr>
        </p:nvPicPr>
        <p:blipFill>
          <a:blip r:embed="rId4"/>
          <a:stretch>
            <a:fillRect/>
          </a:stretch>
        </p:blipFill>
        <p:spPr>
          <a:xfrm>
            <a:off x="739775" y="4534535"/>
            <a:ext cx="5469890" cy="34518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box 258"/>
          <p:cNvSpPr/>
          <p:nvPr/>
        </p:nvSpPr>
        <p:spPr>
          <a:xfrm>
            <a:off x="4529455" y="1728470"/>
            <a:ext cx="2959735" cy="1182370"/>
          </a:xfrm>
          <a:prstGeom prst="rect">
            <a:avLst/>
          </a:prstGeom>
        </p:spPr>
        <p:txBody>
          <a:bodyPr vert="horz" wrap="square" lIns="0" tIns="0" rIns="0" bIns="0"/>
          <a:lstStyle/>
          <a:p>
            <a:pPr algn="l" rtl="0" eaLnBrk="0">
              <a:lnSpc>
                <a:spcPct val="90000"/>
              </a:lnSpc>
            </a:pPr>
            <a:endParaRPr lang="en-US" altLang="en-US" sz="100" dirty="0"/>
          </a:p>
          <a:p>
            <a:pPr marL="24765" algn="l" rtl="0" eaLnBrk="0">
              <a:lnSpc>
                <a:spcPct val="97000"/>
              </a:lnSpc>
            </a:pPr>
            <a:r>
              <a:rPr sz="1900" kern="0" spc="-70" dirty="0">
                <a:solidFill>
                  <a:srgbClr val="1C2D6D">
                    <a:alpha val="100000"/>
                  </a:srgbClr>
                </a:solidFill>
                <a:latin typeface="Arial Black" panose="020B0A04020102020204" charset="0"/>
                <a:ea typeface="宋体" panose="02010600030101010101" pitchFamily="2" charset="-122"/>
                <a:cs typeface="Arial Black" panose="020B0A04020102020204" charset="0"/>
                <a:sym typeface="+mn-ea"/>
              </a:rPr>
              <a:t>Channel machine</a:t>
            </a:r>
            <a:r>
              <a:rPr sz="1900" kern="0" spc="30" dirty="0">
                <a:solidFill>
                  <a:srgbClr val="1C2D6D">
                    <a:alpha val="100000"/>
                  </a:srgbClr>
                </a:solidFill>
                <a:latin typeface="Arial Black" panose="020B0A04020102020204" charset="0"/>
                <a:ea typeface="宋体" panose="02010600030101010101" pitchFamily="2" charset="-122"/>
                <a:cs typeface="Arial Black" panose="020B0A04020102020204" charset="0"/>
                <a:sym typeface="+mn-ea"/>
              </a:rPr>
              <a:t>  </a:t>
            </a:r>
            <a:r>
              <a:rPr sz="1900" kern="0" spc="0" dirty="0">
                <a:solidFill>
                  <a:srgbClr val="1C2D6D">
                    <a:alpha val="100000"/>
                  </a:srgbClr>
                </a:solidFill>
                <a:latin typeface="Arial Black" panose="020B0A04020102020204" charset="0"/>
                <a:ea typeface="新宋体" panose="02010609030101010101" charset="-122"/>
                <a:cs typeface="Arial Black" panose="020B0A04020102020204" charset="0"/>
              </a:rPr>
              <a:t> </a:t>
            </a:r>
            <a:endParaRPr lang="en-US" altLang="en-US" sz="1900" dirty="0">
              <a:latin typeface="Arial Black" panose="020B0A04020102020204" charset="0"/>
              <a:cs typeface="Arial Black" panose="020B0A04020102020204" charset="0"/>
            </a:endParaRPr>
          </a:p>
          <a:p>
            <a:pPr marL="38735" algn="l" rtl="0" eaLnBrk="0">
              <a:lnSpc>
                <a:spcPct val="94000"/>
              </a:lnSpc>
              <a:spcBef>
                <a:spcPts val="1015"/>
              </a:spcBef>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a:p>
            <a:pPr algn="l" rtl="0" eaLnBrk="0">
              <a:lnSpc>
                <a:spcPct val="103000"/>
              </a:lnSpc>
            </a:pPr>
            <a:endParaRPr lang="en-US" altLang="en-US" sz="900" dirty="0"/>
          </a:p>
          <a:p>
            <a:pPr marL="12700" algn="l" rtl="0" eaLnBrk="0">
              <a:lnSpc>
                <a:spcPct val="122000"/>
              </a:lnSpc>
              <a:spcBef>
                <a:spcPts val="5"/>
              </a:spcBef>
            </a:pPr>
            <a:r>
              <a:rPr sz="800" kern="0" spc="10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lang="en-US" sz="800" kern="0" spc="10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Q</a:t>
            </a:r>
            <a:r>
              <a:rPr sz="800" kern="0" spc="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uickly inventory fabrics with accurate data</a:t>
            </a:r>
            <a:endParaRPr sz="800" kern="0" spc="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ct val="122000"/>
              </a:lnSpc>
              <a:spcBef>
                <a:spcPts val="5"/>
              </a:spcBef>
            </a:pPr>
            <a:r>
              <a:rPr sz="800" kern="0" spc="10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Reduces worker counting time and reduces a lot of manpower</a:t>
            </a:r>
            <a:endParaRPr sz="800" kern="0" spc="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ct val="122000"/>
              </a:lnSpc>
              <a:spcBef>
                <a:spcPts val="5"/>
              </a:spcBef>
            </a:pP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Inventories a large number of items</a:t>
            </a:r>
            <a:endPar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p:txBody>
      </p:sp>
      <p:pic>
        <p:nvPicPr>
          <p:cNvPr id="260" name="picture 260"/>
          <p:cNvPicPr>
            <a:picLocks noChangeAspect="1"/>
          </p:cNvPicPr>
          <p:nvPr/>
        </p:nvPicPr>
        <p:blipFill>
          <a:blip r:embed="rId1"/>
          <a:stretch>
            <a:fillRect/>
          </a:stretch>
        </p:blipFill>
        <p:spPr>
          <a:xfrm rot="21600000">
            <a:off x="6853612" y="1850860"/>
            <a:ext cx="191821" cy="122567"/>
          </a:xfrm>
          <a:prstGeom prst="rect">
            <a:avLst/>
          </a:prstGeom>
        </p:spPr>
      </p:pic>
      <p:sp>
        <p:nvSpPr>
          <p:cNvPr id="262" name="textbox 262"/>
          <p:cNvSpPr/>
          <p:nvPr/>
        </p:nvSpPr>
        <p:spPr>
          <a:xfrm>
            <a:off x="753745" y="6974840"/>
            <a:ext cx="2514600" cy="1181735"/>
          </a:xfrm>
          <a:prstGeom prst="rect">
            <a:avLst/>
          </a:prstGeom>
        </p:spPr>
        <p:txBody>
          <a:bodyPr vert="horz" wrap="square" lIns="0" tIns="0" rIns="0" bIns="0"/>
          <a:lstStyle/>
          <a:p>
            <a:pPr algn="l" rtl="0" eaLnBrk="0">
              <a:lnSpc>
                <a:spcPct val="90000"/>
              </a:lnSpc>
            </a:pPr>
            <a:endParaRPr lang="en-US" altLang="en-US" sz="100" dirty="0"/>
          </a:p>
          <a:p>
            <a:pPr marL="28575" algn="l" rtl="0" eaLnBrk="0">
              <a:lnSpc>
                <a:spcPct val="97000"/>
              </a:lnSpc>
            </a:pPr>
            <a:r>
              <a:rPr sz="1900" kern="0" spc="-10" dirty="0">
                <a:solidFill>
                  <a:srgbClr val="1C2D6D">
                    <a:alpha val="100000"/>
                  </a:srgbClr>
                </a:solidFill>
                <a:latin typeface="Arial Black" panose="020B0A04020102020204" charset="0"/>
                <a:ea typeface="新宋体" panose="02010609030101010101" charset="-122"/>
                <a:cs typeface="Arial Black" panose="020B0A04020102020204" charset="0"/>
              </a:rPr>
              <a:t>Mini-channels</a:t>
            </a:r>
            <a:r>
              <a:rPr sz="1900" kern="0" spc="160" dirty="0">
                <a:solidFill>
                  <a:srgbClr val="1C2D6D">
                    <a:alpha val="100000"/>
                  </a:srgbClr>
                </a:solidFill>
                <a:latin typeface="新宋体" panose="02010609030101010101" charset="-122"/>
                <a:ea typeface="新宋体" panose="02010609030101010101" charset="-122"/>
                <a:cs typeface="新宋体" panose="02010609030101010101" charset="-122"/>
              </a:rPr>
              <a:t>    </a:t>
            </a:r>
            <a:endParaRPr lang="en-US" altLang="en-US" sz="1900" dirty="0"/>
          </a:p>
          <a:p>
            <a:pPr marL="38735" algn="l" rtl="0" eaLnBrk="0">
              <a:lnSpc>
                <a:spcPct val="94000"/>
              </a:lnSpc>
              <a:spcBef>
                <a:spcPts val="1015"/>
              </a:spcBef>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a:p>
            <a:pPr algn="l" rtl="0" eaLnBrk="0">
              <a:lnSpc>
                <a:spcPct val="103000"/>
              </a:lnSpc>
            </a:pPr>
            <a:endParaRPr lang="en-US" altLang="en-US" sz="900" dirty="0"/>
          </a:p>
          <a:p>
            <a:pPr marL="12700" algn="l" rtl="0" eaLnBrk="0">
              <a:lnSpc>
                <a:spcPct val="122000"/>
              </a:lnSpc>
              <a:spcBef>
                <a:spcPts val="0"/>
              </a:spcBef>
            </a:pPr>
            <a:r>
              <a:rPr sz="800" kern="0" spc="10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Rapidly inventories fabrics with accurate data</a:t>
            </a:r>
            <a:endParaRPr sz="800" kern="0" spc="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ct val="122000"/>
              </a:lnSpc>
              <a:spcBef>
                <a:spcPts val="0"/>
              </a:spcBef>
            </a:pPr>
            <a:r>
              <a:rPr sz="800" kern="0" spc="10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Reduces worker counting time and labor</a:t>
            </a:r>
            <a:endParaRPr sz="800" kern="0" spc="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ct val="122000"/>
              </a:lnSpc>
              <a:spcBef>
                <a:spcPts val="0"/>
              </a:spcBef>
            </a:pPr>
            <a:r>
              <a:rPr sz="800" kern="0" spc="9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9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Compact size for use in confined areas</a:t>
            </a:r>
            <a:endParaRPr sz="800" kern="0" spc="9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p:txBody>
      </p:sp>
      <p:sp>
        <p:nvSpPr>
          <p:cNvPr id="266" name="textbox 266"/>
          <p:cNvSpPr/>
          <p:nvPr/>
        </p:nvSpPr>
        <p:spPr>
          <a:xfrm>
            <a:off x="207432" y="10222325"/>
            <a:ext cx="984885" cy="216534"/>
          </a:xfrm>
          <a:prstGeom prst="rect">
            <a:avLst/>
          </a:prstGeom>
        </p:spPr>
        <p:txBody>
          <a:bodyPr vert="horz" wrap="square" lIns="0" tIns="0" rIns="0" bIns="0"/>
          <a:lstStyle/>
          <a:p>
            <a:pPr algn="l" rtl="0" eaLnBrk="0">
              <a:lnSpc>
                <a:spcPct val="77000"/>
              </a:lnSpc>
            </a:pPr>
            <a:r>
              <a:rPr sz="1100" kern="0" spc="140" dirty="0">
                <a:solidFill>
                  <a:srgbClr val="1C2D6D">
                    <a:alpha val="100000"/>
                  </a:srgbClr>
                </a:solidFill>
                <a:latin typeface="Arial" panose="020B0604020202020204"/>
                <a:ea typeface="Arial" panose="020B0604020202020204"/>
                <a:cs typeface="Arial" panose="020B0604020202020204"/>
              </a:rPr>
              <a:t>  </a:t>
            </a:r>
            <a:r>
              <a:rPr sz="1900" kern="0" spc="140" baseline="-3000" dirty="0">
                <a:solidFill>
                  <a:srgbClr val="1C2D6D">
                    <a:alpha val="100000"/>
                  </a:srgbClr>
                </a:solidFill>
                <a:latin typeface="Times New Roman" panose="02020603050405020304"/>
                <a:ea typeface="Times New Roman" panose="02020603050405020304"/>
                <a:cs typeface="Times New Roman" panose="02020603050405020304"/>
              </a:rPr>
              <a:t>1</a:t>
            </a:r>
            <a:r>
              <a:rPr sz="1700" kern="0" spc="140" dirty="0">
                <a:solidFill>
                  <a:srgbClr val="1C2D6D">
                    <a:alpha val="100000"/>
                  </a:srgbClr>
                </a:solidFill>
                <a:latin typeface="Times New Roman" panose="02020603050405020304"/>
                <a:ea typeface="Times New Roman" panose="02020603050405020304"/>
                <a:cs typeface="Times New Roman" panose="02020603050405020304"/>
              </a:rPr>
              <a:t>0</a:t>
            </a:r>
            <a:endParaRPr lang="en-US" altLang="en-US" sz="1700" dirty="0"/>
          </a:p>
        </p:txBody>
      </p:sp>
      <p:pic>
        <p:nvPicPr>
          <p:cNvPr id="2" name="图片 1"/>
          <p:cNvPicPr>
            <a:picLocks noChangeAspect="1"/>
          </p:cNvPicPr>
          <p:nvPr>
            <p:custDataLst>
              <p:tags r:id="rId2"/>
            </p:custDataLst>
          </p:nvPr>
        </p:nvPicPr>
        <p:blipFill>
          <a:blip r:embed="rId3"/>
          <a:stretch>
            <a:fillRect/>
          </a:stretch>
        </p:blipFill>
        <p:spPr>
          <a:xfrm>
            <a:off x="207645" y="946785"/>
            <a:ext cx="3917950" cy="4053840"/>
          </a:xfrm>
          <a:prstGeom prst="rect">
            <a:avLst/>
          </a:prstGeom>
        </p:spPr>
      </p:pic>
      <p:pic>
        <p:nvPicPr>
          <p:cNvPr id="3" name="图片 2"/>
          <p:cNvPicPr>
            <a:picLocks noChangeAspect="1"/>
          </p:cNvPicPr>
          <p:nvPr>
            <p:custDataLst>
              <p:tags r:id="rId4"/>
            </p:custDataLst>
          </p:nvPr>
        </p:nvPicPr>
        <p:blipFill>
          <a:blip r:embed="rId5"/>
          <a:stretch>
            <a:fillRect/>
          </a:stretch>
        </p:blipFill>
        <p:spPr>
          <a:xfrm>
            <a:off x="3471545" y="5624195"/>
            <a:ext cx="3860165" cy="42932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picture 270"/>
          <p:cNvPicPr>
            <a:picLocks noChangeAspect="1"/>
          </p:cNvPicPr>
          <p:nvPr/>
        </p:nvPicPr>
        <p:blipFill>
          <a:blip r:embed="rId1"/>
          <a:stretch>
            <a:fillRect/>
          </a:stretch>
        </p:blipFill>
        <p:spPr>
          <a:xfrm rot="21600000">
            <a:off x="4206341" y="672300"/>
            <a:ext cx="2180335" cy="2242889"/>
          </a:xfrm>
          <a:prstGeom prst="rect">
            <a:avLst/>
          </a:prstGeom>
        </p:spPr>
      </p:pic>
      <p:sp>
        <p:nvSpPr>
          <p:cNvPr id="272" name="textbox 272"/>
          <p:cNvSpPr/>
          <p:nvPr/>
        </p:nvSpPr>
        <p:spPr>
          <a:xfrm>
            <a:off x="554355" y="3284220"/>
            <a:ext cx="3240405" cy="115760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ct val="98000"/>
              </a:lnSpc>
            </a:pPr>
            <a:r>
              <a:rPr sz="1900" kern="0" spc="-70" dirty="0">
                <a:solidFill>
                  <a:srgbClr val="1C2D6D">
                    <a:alpha val="100000"/>
                  </a:srgbClr>
                </a:solidFill>
                <a:latin typeface="Arial Black" panose="020B0A04020102020204" charset="0"/>
                <a:ea typeface="宋体" panose="02010600030101010101" pitchFamily="2" charset="-122"/>
                <a:cs typeface="Arial Black" panose="020B0A04020102020204" charset="0"/>
                <a:sym typeface="+mn-ea"/>
              </a:rPr>
              <a:t>Packing table</a:t>
            </a:r>
            <a:r>
              <a:rPr sz="19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sym typeface="+mn-ea"/>
              </a:rPr>
              <a:t>   </a:t>
            </a:r>
            <a:r>
              <a:rPr sz="1900" kern="0" spc="0" dirty="0">
                <a:solidFill>
                  <a:srgbClr val="1C2D6D">
                    <a:alpha val="100000"/>
                  </a:srgbClr>
                </a:solidFill>
                <a:latin typeface="新宋体" panose="02010609030101010101" charset="-122"/>
                <a:ea typeface="新宋体" panose="02010609030101010101" charset="-122"/>
                <a:cs typeface="新宋体" panose="02010609030101010101" charset="-122"/>
              </a:rPr>
              <a:t> </a:t>
            </a:r>
            <a:endParaRPr lang="en-US" altLang="en-US" sz="1900" dirty="0"/>
          </a:p>
          <a:p>
            <a:pPr marL="21590" algn="l" rtl="0" eaLnBrk="0">
              <a:lnSpc>
                <a:spcPct val="94000"/>
              </a:lnSpc>
              <a:spcBef>
                <a:spcPts val="1000"/>
              </a:spcBef>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a:p>
            <a:pPr marL="22860" algn="l" rtl="0" eaLnBrk="0">
              <a:lnSpc>
                <a:spcPts val="1005"/>
              </a:lnSpc>
              <a:spcBef>
                <a:spcPts val="915"/>
              </a:spcBef>
            </a:pPr>
            <a:r>
              <a:rPr sz="800" kern="0" spc="9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9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Label initialization, fabric sorting and packing </a:t>
            </a:r>
            <a:endParaRPr sz="800" kern="0" spc="9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algn="l" rtl="0" eaLnBrk="0">
              <a:lnSpc>
                <a:spcPct val="102000"/>
              </a:lnSpc>
            </a:pPr>
            <a:endParaRPr lang="en-US" altLang="en-US" sz="200" dirty="0">
              <a:solidFill>
                <a:srgbClr val="002060"/>
              </a:solidFill>
            </a:endParaRPr>
          </a:p>
          <a:p>
            <a:pPr marL="22860" algn="l" rtl="0" eaLnBrk="0">
              <a:lnSpc>
                <a:spcPct val="118000"/>
              </a:lnSpc>
              <a:spcBef>
                <a:spcPts val="0"/>
              </a:spcBef>
            </a:pPr>
            <a:r>
              <a:rPr sz="800" kern="0" spc="11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11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Rapid identification of 10+ pieces of fabrics, accurate data, self-adhesive label printing</a:t>
            </a:r>
            <a:endParaRPr sz="800" kern="0" spc="11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22860" algn="l" rtl="0" eaLnBrk="0">
              <a:lnSpc>
                <a:spcPct val="118000"/>
              </a:lnSpc>
              <a:spcBef>
                <a:spcPts val="0"/>
              </a:spcBef>
            </a:pPr>
            <a:r>
              <a:rPr sz="800" kern="0" spc="11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11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21-inch touch screen, 4G+1T large-capacity storage</a:t>
            </a:r>
            <a:endParaRPr sz="800" kern="0" spc="11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p:txBody>
      </p:sp>
      <p:pic>
        <p:nvPicPr>
          <p:cNvPr id="274" name="picture 274"/>
          <p:cNvPicPr>
            <a:picLocks noChangeAspect="1"/>
          </p:cNvPicPr>
          <p:nvPr/>
        </p:nvPicPr>
        <p:blipFill>
          <a:blip r:embed="rId2"/>
          <a:stretch>
            <a:fillRect/>
          </a:stretch>
        </p:blipFill>
        <p:spPr>
          <a:xfrm rot="21600000">
            <a:off x="2437538" y="3414789"/>
            <a:ext cx="191820" cy="122567"/>
          </a:xfrm>
          <a:prstGeom prst="rect">
            <a:avLst/>
          </a:prstGeom>
        </p:spPr>
      </p:pic>
      <p:sp>
        <p:nvSpPr>
          <p:cNvPr id="276" name="textbox 276"/>
          <p:cNvSpPr/>
          <p:nvPr/>
        </p:nvSpPr>
        <p:spPr>
          <a:xfrm>
            <a:off x="4612640" y="4197985"/>
            <a:ext cx="3079115" cy="937260"/>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1015"/>
              </a:lnSpc>
            </a:pPr>
            <a:r>
              <a:rPr sz="800" kern="0" spc="7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7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Small batch fabric inventory</a:t>
            </a:r>
            <a:r>
              <a:rPr sz="800" kern="0" spc="70" dirty="0">
                <a:solidFill>
                  <a:srgbClr val="002060">
                    <a:alpha val="100000"/>
                  </a:srgbClr>
                </a:solidFill>
                <a:latin typeface="新宋体" panose="02010609030101010101" charset="-122"/>
                <a:ea typeface="新宋体" panose="02010609030101010101" charset="-122"/>
                <a:cs typeface="新宋体" panose="02010609030101010101" charset="-122"/>
              </a:rPr>
              <a:t> </a:t>
            </a:r>
            <a:endParaRPr sz="800" kern="0" spc="7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ts val="1005"/>
              </a:lnSpc>
              <a:spcBef>
                <a:spcPts val="240"/>
              </a:spcBef>
            </a:pPr>
            <a:r>
              <a:rPr sz="800" kern="0" spc="9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9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Fast inventory, accurate data, easy to carry</a:t>
            </a:r>
            <a:endParaRPr sz="800" kern="0" spc="9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ts val="1005"/>
              </a:lnSpc>
              <a:spcBef>
                <a:spcPts val="250"/>
              </a:spcBef>
            </a:pPr>
            <a:r>
              <a:rPr sz="800" kern="0" spc="17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17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5-inch touch screen, 2GRAM + 16GROM mass storage</a:t>
            </a:r>
            <a:endParaRPr sz="800" kern="0" spc="17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ts val="1005"/>
              </a:lnSpc>
              <a:spcBef>
                <a:spcPts val="250"/>
              </a:spcBef>
            </a:pP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Standby time 250 hours </a:t>
            </a:r>
            <a:endPar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ct val="93000"/>
              </a:lnSpc>
              <a:spcBef>
                <a:spcPts val="255"/>
              </a:spcBef>
            </a:pPr>
            <a:r>
              <a:rPr sz="800" kern="0" spc="7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lang="en-US" altLang="en-US" sz="800" dirty="0">
                <a:solidFill>
                  <a:srgbClr val="002060"/>
                </a:solidFill>
              </a:rPr>
              <a:t>IP65 waterproof and dustproof rating</a:t>
            </a:r>
            <a:endParaRPr lang="en-US" altLang="en-US" sz="800" dirty="0">
              <a:solidFill>
                <a:srgbClr val="002060"/>
              </a:solidFill>
            </a:endParaRPr>
          </a:p>
          <a:p>
            <a:pPr marL="12700" algn="l" rtl="0" eaLnBrk="0">
              <a:lnSpc>
                <a:spcPct val="93000"/>
              </a:lnSpc>
              <a:spcBef>
                <a:spcPts val="255"/>
              </a:spcBef>
            </a:pPr>
            <a:r>
              <a:rPr sz="800" kern="0" spc="10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10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1.5M drop protection standard</a:t>
            </a:r>
            <a:endParaRPr sz="800" kern="0" spc="10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p:txBody>
      </p:sp>
      <p:sp>
        <p:nvSpPr>
          <p:cNvPr id="278" name="textbox 278"/>
          <p:cNvSpPr/>
          <p:nvPr/>
        </p:nvSpPr>
        <p:spPr>
          <a:xfrm>
            <a:off x="4555490" y="3284220"/>
            <a:ext cx="2606040" cy="594360"/>
          </a:xfrm>
          <a:prstGeom prst="rect">
            <a:avLst/>
          </a:prstGeom>
        </p:spPr>
        <p:txBody>
          <a:bodyPr vert="horz" wrap="square" lIns="0" tIns="0" rIns="0" bIns="0"/>
          <a:lstStyle/>
          <a:p>
            <a:pPr algn="l" rtl="0" eaLnBrk="0">
              <a:lnSpc>
                <a:spcPct val="90000"/>
              </a:lnSpc>
            </a:pPr>
            <a:endParaRPr lang="en-US" altLang="en-US" sz="100" dirty="0"/>
          </a:p>
          <a:p>
            <a:pPr marL="12700" algn="l" rtl="0" eaLnBrk="0">
              <a:lnSpc>
                <a:spcPct val="97000"/>
              </a:lnSpc>
            </a:pPr>
            <a:r>
              <a:rPr lang="en-US" altLang="en-US" sz="1900" dirty="0">
                <a:solidFill>
                  <a:srgbClr val="002060"/>
                </a:solidFill>
                <a:latin typeface="Arial Black" panose="020B0A04020102020204" charset="0"/>
                <a:cs typeface="Arial Black" panose="020B0A04020102020204" charset="0"/>
              </a:rPr>
              <a:t>RFID Handheld Inventory Machine</a:t>
            </a:r>
            <a:endParaRPr lang="en-US" altLang="en-US" sz="1900" dirty="0">
              <a:solidFill>
                <a:srgbClr val="002060"/>
              </a:solidFill>
              <a:latin typeface="Arial Black" panose="020B0A04020102020204" charset="0"/>
              <a:cs typeface="Arial Black" panose="020B0A04020102020204" charset="0"/>
            </a:endParaRPr>
          </a:p>
          <a:p>
            <a:pPr algn="l" rtl="0" eaLnBrk="0">
              <a:lnSpc>
                <a:spcPct val="105000"/>
              </a:lnSpc>
            </a:pPr>
            <a:endParaRPr lang="en-US" altLang="en-US" sz="800" dirty="0"/>
          </a:p>
          <a:p>
            <a:pPr algn="l" rtl="0" eaLnBrk="0">
              <a:lnSpc>
                <a:spcPct val="7000"/>
              </a:lnSpc>
            </a:pPr>
            <a:endParaRPr lang="en-US" altLang="en-US" sz="100" dirty="0"/>
          </a:p>
          <a:p>
            <a:pPr marL="26670" algn="l" rtl="0" eaLnBrk="0">
              <a:lnSpc>
                <a:spcPct val="94000"/>
              </a:lnSpc>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p:txBody>
      </p:sp>
      <p:sp>
        <p:nvSpPr>
          <p:cNvPr id="282" name="textbox 282"/>
          <p:cNvSpPr/>
          <p:nvPr/>
        </p:nvSpPr>
        <p:spPr>
          <a:xfrm>
            <a:off x="6422544" y="10222325"/>
            <a:ext cx="984885" cy="215900"/>
          </a:xfrm>
          <a:prstGeom prst="rect">
            <a:avLst/>
          </a:prstGeom>
        </p:spPr>
        <p:txBody>
          <a:bodyPr vert="horz" wrap="square" lIns="0" tIns="0" rIns="0" bIns="0"/>
          <a:lstStyle/>
          <a:p>
            <a:pPr algn="l" rtl="0" eaLnBrk="0">
              <a:lnSpc>
                <a:spcPct val="89000"/>
              </a:lnSpc>
            </a:pPr>
            <a:r>
              <a:rPr sz="1100" kern="0" spc="50" dirty="0">
                <a:solidFill>
                  <a:srgbClr val="1C2D6D">
                    <a:alpha val="100000"/>
                  </a:srgbClr>
                </a:solidFill>
                <a:latin typeface="Arial" panose="020B0604020202020204"/>
                <a:ea typeface="Arial" panose="020B0604020202020204"/>
                <a:cs typeface="Arial" panose="020B0604020202020204"/>
              </a:rPr>
              <a:t>  </a:t>
            </a:r>
            <a:r>
              <a:rPr sz="1900" kern="0" spc="120" baseline="-3000" dirty="0">
                <a:solidFill>
                  <a:srgbClr val="1C2D6D">
                    <a:alpha val="100000"/>
                  </a:srgbClr>
                </a:solidFill>
                <a:latin typeface="Times New Roman" panose="02020603050405020304"/>
                <a:ea typeface="Times New Roman" panose="02020603050405020304"/>
                <a:cs typeface="Times New Roman" panose="02020603050405020304"/>
              </a:rPr>
              <a:t>1</a:t>
            </a:r>
            <a:r>
              <a:rPr sz="1200" kern="0" spc="-150" dirty="0">
                <a:solidFill>
                  <a:srgbClr val="1C2D6D">
                    <a:alpha val="100000"/>
                  </a:srgbClr>
                </a:solidFill>
                <a:latin typeface="Times New Roman" panose="02020603050405020304"/>
                <a:ea typeface="Times New Roman" panose="02020603050405020304"/>
                <a:cs typeface="Times New Roman" panose="02020603050405020304"/>
              </a:rPr>
              <a:t> </a:t>
            </a:r>
            <a:r>
              <a:rPr sz="1700" kern="0" spc="120" dirty="0">
                <a:solidFill>
                  <a:srgbClr val="1C2D6D">
                    <a:alpha val="100000"/>
                  </a:srgbClr>
                </a:solidFill>
                <a:latin typeface="Times New Roman" panose="02020603050405020304"/>
                <a:ea typeface="Times New Roman" panose="02020603050405020304"/>
                <a:cs typeface="Times New Roman" panose="02020603050405020304"/>
              </a:rPr>
              <a:t>1</a:t>
            </a:r>
            <a:endParaRPr lang="en-US" altLang="en-US" sz="1700" dirty="0"/>
          </a:p>
        </p:txBody>
      </p:sp>
      <p:pic>
        <p:nvPicPr>
          <p:cNvPr id="2" name="图片 1"/>
          <p:cNvPicPr>
            <a:picLocks noChangeAspect="1"/>
          </p:cNvPicPr>
          <p:nvPr>
            <p:custDataLst>
              <p:tags r:id="rId3"/>
            </p:custDataLst>
          </p:nvPr>
        </p:nvPicPr>
        <p:blipFill>
          <a:blip r:embed="rId4"/>
          <a:stretch>
            <a:fillRect/>
          </a:stretch>
        </p:blipFill>
        <p:spPr>
          <a:xfrm>
            <a:off x="133350" y="597535"/>
            <a:ext cx="3379470" cy="24987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 name="picture 286"/>
          <p:cNvPicPr>
            <a:picLocks noChangeAspect="1"/>
          </p:cNvPicPr>
          <p:nvPr/>
        </p:nvPicPr>
        <p:blipFill>
          <a:blip r:embed="rId1"/>
          <a:stretch>
            <a:fillRect/>
          </a:stretch>
        </p:blipFill>
        <p:spPr>
          <a:xfrm rot="21600000">
            <a:off x="407530" y="3050831"/>
            <a:ext cx="6652235" cy="2806878"/>
          </a:xfrm>
          <a:prstGeom prst="rect">
            <a:avLst/>
          </a:prstGeom>
        </p:spPr>
      </p:pic>
      <p:pic>
        <p:nvPicPr>
          <p:cNvPr id="288" name="picture 288"/>
          <p:cNvPicPr>
            <a:picLocks noChangeAspect="1"/>
          </p:cNvPicPr>
          <p:nvPr/>
        </p:nvPicPr>
        <p:blipFill>
          <a:blip r:embed="rId2"/>
          <a:stretch>
            <a:fillRect/>
          </a:stretch>
        </p:blipFill>
        <p:spPr>
          <a:xfrm rot="21600000">
            <a:off x="5127777" y="6327551"/>
            <a:ext cx="1927262" cy="2340706"/>
          </a:xfrm>
          <a:prstGeom prst="rect">
            <a:avLst/>
          </a:prstGeom>
        </p:spPr>
      </p:pic>
      <p:sp>
        <p:nvSpPr>
          <p:cNvPr id="290" name="textbox 290"/>
          <p:cNvSpPr/>
          <p:nvPr/>
        </p:nvSpPr>
        <p:spPr>
          <a:xfrm>
            <a:off x="451791" y="721288"/>
            <a:ext cx="3981450" cy="1251585"/>
          </a:xfrm>
          <a:prstGeom prst="rect">
            <a:avLst/>
          </a:prstGeom>
        </p:spPr>
        <p:txBody>
          <a:bodyPr vert="horz" wrap="square" lIns="0" tIns="0" rIns="0" bIns="0"/>
          <a:lstStyle/>
          <a:p>
            <a:pPr algn="l" rtl="0" eaLnBrk="0">
              <a:lnSpc>
                <a:spcPct val="100000"/>
              </a:lnSpc>
            </a:pPr>
            <a:endParaRPr lang="en-US" altLang="en-US" sz="100" dirty="0"/>
          </a:p>
          <a:p>
            <a:pPr marL="13335" algn="l" rtl="0" eaLnBrk="0">
              <a:lnSpc>
                <a:spcPct val="78000"/>
              </a:lnSpc>
              <a:spcBef>
                <a:spcPts val="0"/>
              </a:spcBef>
            </a:pPr>
            <a:r>
              <a:rPr sz="4500" kern="0" spc="-140" dirty="0">
                <a:solidFill>
                  <a:srgbClr val="1C2D6D">
                    <a:alpha val="100000"/>
                  </a:srgbClr>
                </a:solidFill>
                <a:latin typeface="Times New Roman" panose="02020603050405020304"/>
                <a:ea typeface="Times New Roman" panose="02020603050405020304"/>
                <a:cs typeface="Times New Roman" panose="02020603050405020304"/>
              </a:rPr>
              <a:t>INFUSION</a:t>
            </a:r>
            <a:endParaRPr lang="en-US" altLang="en-US" sz="4500" dirty="0"/>
          </a:p>
          <a:p>
            <a:pPr algn="r" rtl="0" eaLnBrk="0">
              <a:lnSpc>
                <a:spcPct val="78000"/>
              </a:lnSpc>
              <a:spcBef>
                <a:spcPts val="1205"/>
              </a:spcBef>
            </a:pPr>
            <a:r>
              <a:rPr sz="4500" kern="0" spc="-150" dirty="0">
                <a:solidFill>
                  <a:srgbClr val="1C2D6D">
                    <a:alpha val="100000"/>
                  </a:srgbClr>
                </a:solidFill>
                <a:latin typeface="Times New Roman" panose="02020603050405020304"/>
                <a:ea typeface="Times New Roman" panose="02020603050405020304"/>
                <a:cs typeface="Times New Roman" panose="02020603050405020304"/>
              </a:rPr>
              <a:t>MA</a:t>
            </a:r>
            <a:r>
              <a:rPr sz="4500" kern="0" spc="-140" dirty="0">
                <a:solidFill>
                  <a:srgbClr val="1C2D6D">
                    <a:alpha val="100000"/>
                  </a:srgbClr>
                </a:solidFill>
                <a:latin typeface="Times New Roman" panose="02020603050405020304"/>
                <a:ea typeface="Times New Roman" panose="02020603050405020304"/>
                <a:cs typeface="Times New Roman" panose="02020603050405020304"/>
              </a:rPr>
              <a:t>NAGEMEN</a:t>
            </a:r>
            <a:r>
              <a:rPr sz="4500" kern="0" spc="-120" dirty="0">
                <a:solidFill>
                  <a:srgbClr val="1C2D6D">
                    <a:alpha val="100000"/>
                  </a:srgbClr>
                </a:solidFill>
                <a:latin typeface="Times New Roman" panose="02020603050405020304"/>
                <a:ea typeface="Times New Roman" panose="02020603050405020304"/>
                <a:cs typeface="Times New Roman" panose="02020603050405020304"/>
              </a:rPr>
              <a:t>T</a:t>
            </a:r>
            <a:endParaRPr lang="en-US" altLang="en-US" sz="4500" dirty="0"/>
          </a:p>
        </p:txBody>
      </p:sp>
      <p:sp>
        <p:nvSpPr>
          <p:cNvPr id="292" name="textbox 292"/>
          <p:cNvSpPr/>
          <p:nvPr/>
        </p:nvSpPr>
        <p:spPr>
          <a:xfrm>
            <a:off x="524510" y="7804150"/>
            <a:ext cx="4314190" cy="79184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1005"/>
              </a:lnSpc>
            </a:pPr>
            <a:r>
              <a:rPr sz="800" kern="0" spc="11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11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Automatically calculate the drip rate in Murphy's drip tube, and the system will automatically adjust the excessive drip rate in the tube for protection</a:t>
            </a:r>
            <a:endParaRPr sz="800" kern="0" spc="11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ct val="118000"/>
              </a:lnSpc>
              <a:spcBef>
                <a:spcPts val="250"/>
              </a:spcBef>
            </a:pPr>
            <a:r>
              <a:rPr sz="800" kern="0" spc="11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When there is no drip, the system will activate the device to jam the infusion hose to prevent blood return, and display the warning on the large screen of the central monitoring desk</a:t>
            </a:r>
            <a:endParaRPr sz="800" kern="0" spc="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ct val="118000"/>
              </a:lnSpc>
              <a:spcBef>
                <a:spcPts val="250"/>
              </a:spcBef>
            </a:pPr>
            <a:r>
              <a:rPr sz="800" kern="0" spc="11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11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When "running needle hematoma", "twisting hand pressure tube When "running needle hematoma", "twisting hand pressure tube" and other infusion abortions occur, timely alerts will be sent to the nurse</a:t>
            </a:r>
            <a:endParaRPr sz="800" kern="0" spc="11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algn="l" rtl="0" eaLnBrk="0">
              <a:lnSpc>
                <a:spcPct val="102000"/>
              </a:lnSpc>
            </a:pPr>
            <a:endParaRPr lang="en-US" altLang="en-US" sz="200" dirty="0">
              <a:solidFill>
                <a:srgbClr val="002060"/>
              </a:solidFill>
            </a:endParaRPr>
          </a:p>
          <a:p>
            <a:pPr marL="12700" algn="l" rtl="0" eaLnBrk="0">
              <a:lnSpc>
                <a:spcPct val="118000"/>
              </a:lnSpc>
              <a:spcBef>
                <a:spcPts val="0"/>
              </a:spcBef>
            </a:pPr>
            <a:r>
              <a:rPr sz="800" kern="0" spc="13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The infusion process data is automatically entered into the electronic nursing record for traceability, which can be docked with mobile nursing and PDA  </a:t>
            </a:r>
            <a:r>
              <a:rPr sz="800" kern="0" spc="0" dirty="0">
                <a:solidFill>
                  <a:srgbClr val="002060">
                    <a:alpha val="100000"/>
                  </a:srgbClr>
                </a:solidFill>
                <a:latin typeface="新宋体" panose="02010609030101010101" charset="-122"/>
                <a:ea typeface="新宋体" panose="02010609030101010101" charset="-122"/>
                <a:cs typeface="新宋体" panose="02010609030101010101" charset="-122"/>
              </a:rPr>
              <a:t>      </a:t>
            </a:r>
            <a:endParaRPr sz="800" kern="0" spc="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ct val="118000"/>
              </a:lnSpc>
              <a:spcBef>
                <a:spcPts val="0"/>
              </a:spcBef>
            </a:pPr>
            <a:r>
              <a:rPr sz="800" kern="0" spc="11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11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Real-time display of the infusion drip rate, remaining time, bed number, and patient's physical signs and other information.</a:t>
            </a:r>
            <a:endParaRPr sz="800" kern="0" spc="11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p:txBody>
      </p:sp>
      <p:sp>
        <p:nvSpPr>
          <p:cNvPr id="294" name="textbox 294"/>
          <p:cNvSpPr/>
          <p:nvPr/>
        </p:nvSpPr>
        <p:spPr>
          <a:xfrm>
            <a:off x="498194" y="2463761"/>
            <a:ext cx="6406515" cy="467994"/>
          </a:xfrm>
          <a:prstGeom prst="rect">
            <a:avLst/>
          </a:prstGeom>
        </p:spPr>
        <p:txBody>
          <a:bodyPr vert="horz" wrap="square" lIns="0" tIns="0" rIns="0" bIns="0"/>
          <a:lstStyle/>
          <a:p>
            <a:pPr algn="l" rtl="0" eaLnBrk="0">
              <a:lnSpc>
                <a:spcPct val="75000"/>
              </a:lnSpc>
            </a:pPr>
            <a:endParaRPr lang="en-US" altLang="en-US" sz="1100" dirty="0"/>
          </a:p>
        </p:txBody>
      </p:sp>
      <p:sp>
        <p:nvSpPr>
          <p:cNvPr id="296" name="textbox 296"/>
          <p:cNvSpPr/>
          <p:nvPr/>
        </p:nvSpPr>
        <p:spPr>
          <a:xfrm>
            <a:off x="524510" y="6768465"/>
            <a:ext cx="3607435" cy="594360"/>
          </a:xfrm>
          <a:prstGeom prst="rect">
            <a:avLst/>
          </a:prstGeom>
        </p:spPr>
        <p:txBody>
          <a:bodyPr vert="horz" wrap="square" lIns="0" tIns="0" rIns="0" bIns="0"/>
          <a:lstStyle/>
          <a:p>
            <a:pPr algn="l" rtl="0" eaLnBrk="0">
              <a:lnSpc>
                <a:spcPct val="77000"/>
              </a:lnSpc>
            </a:pPr>
            <a:endParaRPr lang="en-US" altLang="en-US" sz="100" dirty="0"/>
          </a:p>
          <a:p>
            <a:pPr marL="12700" algn="l" rtl="0" eaLnBrk="0">
              <a:lnSpc>
                <a:spcPct val="98000"/>
              </a:lnSpc>
            </a:pPr>
            <a:r>
              <a:rPr sz="1900" kern="0" spc="10" dirty="0">
                <a:solidFill>
                  <a:srgbClr val="1C2D6D">
                    <a:alpha val="100000"/>
                  </a:srgbClr>
                </a:solidFill>
                <a:latin typeface="Arial Black" panose="020B0A04020102020204" charset="0"/>
                <a:ea typeface="新宋体" panose="02010609030101010101" charset="-122"/>
                <a:cs typeface="Arial Black" panose="020B0A04020102020204" charset="0"/>
              </a:rPr>
              <a:t>Portable electrocardiograph</a:t>
            </a:r>
            <a:endParaRPr sz="1900" kern="0" spc="10" dirty="0">
              <a:solidFill>
                <a:srgbClr val="1C2D6D">
                  <a:alpha val="100000"/>
                </a:srgbClr>
              </a:solidFill>
              <a:latin typeface="Arial Black" panose="020B0A04020102020204" charset="0"/>
              <a:ea typeface="新宋体" panose="02010609030101010101" charset="-122"/>
              <a:cs typeface="Arial Black" panose="020B0A04020102020204" charset="0"/>
            </a:endParaRPr>
          </a:p>
          <a:p>
            <a:pPr algn="l" rtl="0" eaLnBrk="0">
              <a:lnSpc>
                <a:spcPct val="105000"/>
              </a:lnSpc>
            </a:pPr>
            <a:endParaRPr lang="en-US" altLang="en-US" sz="800" dirty="0"/>
          </a:p>
          <a:p>
            <a:pPr marL="25400" algn="l" rtl="0" eaLnBrk="0">
              <a:lnSpc>
                <a:spcPct val="94000"/>
              </a:lnSpc>
              <a:spcBef>
                <a:spcPts val="0"/>
              </a:spcBef>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p:txBody>
      </p:sp>
      <p:pic>
        <p:nvPicPr>
          <p:cNvPr id="298" name="picture 298"/>
          <p:cNvPicPr>
            <a:picLocks noChangeAspect="1"/>
          </p:cNvPicPr>
          <p:nvPr/>
        </p:nvPicPr>
        <p:blipFill>
          <a:blip r:embed="rId3"/>
          <a:stretch>
            <a:fillRect/>
          </a:stretch>
        </p:blipFill>
        <p:spPr>
          <a:xfrm rot="21600000">
            <a:off x="3196185" y="7173188"/>
            <a:ext cx="191808" cy="122567"/>
          </a:xfrm>
          <a:prstGeom prst="rect">
            <a:avLst/>
          </a:prstGeom>
        </p:spPr>
      </p:pic>
      <p:pic>
        <p:nvPicPr>
          <p:cNvPr id="302" name="picture 302"/>
          <p:cNvPicPr>
            <a:picLocks noChangeAspect="1"/>
          </p:cNvPicPr>
          <p:nvPr/>
        </p:nvPicPr>
        <p:blipFill>
          <a:blip r:embed="rId4"/>
          <a:stretch>
            <a:fillRect/>
          </a:stretch>
        </p:blipFill>
        <p:spPr>
          <a:xfrm rot="21600000">
            <a:off x="407840" y="2072593"/>
            <a:ext cx="6440507" cy="67195"/>
          </a:xfrm>
          <a:prstGeom prst="rect">
            <a:avLst/>
          </a:prstGeom>
        </p:spPr>
      </p:pic>
      <p:sp>
        <p:nvSpPr>
          <p:cNvPr id="304" name="textbox 304"/>
          <p:cNvSpPr/>
          <p:nvPr/>
        </p:nvSpPr>
        <p:spPr>
          <a:xfrm>
            <a:off x="207432" y="10222325"/>
            <a:ext cx="984885" cy="215900"/>
          </a:xfrm>
          <a:prstGeom prst="rect">
            <a:avLst/>
          </a:prstGeom>
        </p:spPr>
        <p:txBody>
          <a:bodyPr vert="horz" wrap="square" lIns="0" tIns="0" rIns="0" bIns="0"/>
          <a:lstStyle/>
          <a:p>
            <a:pPr algn="l" rtl="0" eaLnBrk="0">
              <a:lnSpc>
                <a:spcPct val="89000"/>
              </a:lnSpc>
            </a:pPr>
            <a:r>
              <a:rPr sz="1100" kern="0" spc="140" dirty="0">
                <a:solidFill>
                  <a:srgbClr val="1C2D6D">
                    <a:alpha val="100000"/>
                  </a:srgbClr>
                </a:solidFill>
                <a:latin typeface="Arial" panose="020B0604020202020204"/>
                <a:ea typeface="Arial" panose="020B0604020202020204"/>
                <a:cs typeface="Arial" panose="020B0604020202020204"/>
              </a:rPr>
              <a:t>  </a:t>
            </a:r>
            <a:r>
              <a:rPr sz="1900" kern="0" spc="140" baseline="-3000" dirty="0">
                <a:solidFill>
                  <a:srgbClr val="1C2D6D">
                    <a:alpha val="100000"/>
                  </a:srgbClr>
                </a:solidFill>
                <a:latin typeface="Times New Roman" panose="02020603050405020304"/>
                <a:ea typeface="Times New Roman" panose="02020603050405020304"/>
                <a:cs typeface="Times New Roman" panose="02020603050405020304"/>
              </a:rPr>
              <a:t>1</a:t>
            </a:r>
            <a:r>
              <a:rPr sz="1700" kern="0" spc="140" dirty="0">
                <a:solidFill>
                  <a:srgbClr val="1C2D6D">
                    <a:alpha val="100000"/>
                  </a:srgbClr>
                </a:solidFill>
                <a:latin typeface="Times New Roman" panose="02020603050405020304"/>
                <a:ea typeface="Times New Roman" panose="02020603050405020304"/>
                <a:cs typeface="Times New Roman" panose="02020603050405020304"/>
              </a:rPr>
              <a:t>2</a:t>
            </a:r>
            <a:endParaRPr lang="en-US" altLang="en-US" sz="1700" dirty="0"/>
          </a:p>
        </p:txBody>
      </p:sp>
      <p:sp>
        <p:nvSpPr>
          <p:cNvPr id="3" name="文本框 2"/>
          <p:cNvSpPr txBox="1"/>
          <p:nvPr/>
        </p:nvSpPr>
        <p:spPr>
          <a:xfrm>
            <a:off x="363220" y="2296795"/>
            <a:ext cx="6541770" cy="429895"/>
          </a:xfrm>
          <a:prstGeom prst="rect">
            <a:avLst/>
          </a:prstGeom>
          <a:noFill/>
        </p:spPr>
        <p:txBody>
          <a:bodyPr wrap="square" rtlCol="0" anchor="t">
            <a:spAutoFit/>
          </a:bodyPr>
          <a:p>
            <a:pPr algn="just"/>
            <a:r>
              <a:rPr lang="zh-CN" altLang="en-US" sz="1200">
                <a:solidFill>
                  <a:srgbClr val="002060"/>
                </a:solidFill>
                <a:latin typeface="Arial" panose="020B0604020202020204" pitchFamily="34" charset="0"/>
                <a:cs typeface="Arial" panose="020B0604020202020204" pitchFamily="34" charset="0"/>
              </a:rPr>
              <a:t>Description and Role</a:t>
            </a:r>
            <a:r>
              <a:rPr lang="zh-CN" altLang="en-US" sz="1000">
                <a:solidFill>
                  <a:srgbClr val="002060"/>
                </a:solidFill>
                <a:latin typeface="Arial" panose="020B0604020202020204" pitchFamily="34" charset="0"/>
                <a:cs typeface="Arial" panose="020B0604020202020204" pitchFamily="34" charset="0"/>
              </a:rPr>
              <a:t>: Manama Medical Smart Hospital - Infusion Visualization Management Internet of Things System, to create "infusion free" wards, to improve the level of nursing services and work efficiency.</a:t>
            </a:r>
            <a:endParaRPr lang="zh-CN" altLang="en-US" sz="1000">
              <a:solidFill>
                <a:srgbClr val="002060"/>
              </a:solidFill>
              <a:latin typeface="Arial" panose="020B0604020202020204" pitchFamily="34" charset="0"/>
              <a:cs typeface="Arial" panose="020B0604020202020204" pitchFamily="34" charset="0"/>
            </a:endParaRPr>
          </a:p>
        </p:txBody>
      </p:sp>
      <p:sp>
        <p:nvSpPr>
          <p:cNvPr id="4" name="文本框 3"/>
          <p:cNvSpPr txBox="1"/>
          <p:nvPr/>
        </p:nvSpPr>
        <p:spPr>
          <a:xfrm>
            <a:off x="5460365" y="8765540"/>
            <a:ext cx="1599565" cy="583565"/>
          </a:xfrm>
          <a:prstGeom prst="rect">
            <a:avLst/>
          </a:prstGeom>
          <a:noFill/>
        </p:spPr>
        <p:txBody>
          <a:bodyPr wrap="square" rtlCol="0" anchor="t">
            <a:spAutoFit/>
          </a:bodyPr>
          <a:p>
            <a:pPr algn="just"/>
            <a:r>
              <a:rPr lang="zh-CN" altLang="en-US" sz="800">
                <a:solidFill>
                  <a:srgbClr val="002060"/>
                </a:solidFill>
                <a:latin typeface="Arial" panose="020B0604020202020204" pitchFamily="34" charset="0"/>
                <a:cs typeface="Arial" panose="020B0604020202020204" pitchFamily="34" charset="0"/>
              </a:rPr>
              <a:t>Portable electrocardiograph with safe infusion system for dual monitoring of patient status for safety and reliability</a:t>
            </a:r>
            <a:endParaRPr lang="zh-CN" altLang="en-US" sz="80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picture 306"/>
          <p:cNvPicPr>
            <a:picLocks noChangeAspect="1"/>
          </p:cNvPicPr>
          <p:nvPr/>
        </p:nvPicPr>
        <p:blipFill>
          <a:blip r:embed="rId1"/>
          <a:stretch>
            <a:fillRect/>
          </a:stretch>
        </p:blipFill>
        <p:spPr>
          <a:xfrm rot="21600000">
            <a:off x="0" y="871398"/>
            <a:ext cx="7414077" cy="3382263"/>
          </a:xfrm>
          <a:prstGeom prst="rect">
            <a:avLst/>
          </a:prstGeom>
        </p:spPr>
      </p:pic>
      <p:pic>
        <p:nvPicPr>
          <p:cNvPr id="308" name="picture 308"/>
          <p:cNvPicPr>
            <a:picLocks noChangeAspect="1"/>
          </p:cNvPicPr>
          <p:nvPr/>
        </p:nvPicPr>
        <p:blipFill>
          <a:blip r:embed="rId2"/>
          <a:stretch>
            <a:fillRect/>
          </a:stretch>
        </p:blipFill>
        <p:spPr>
          <a:xfrm rot="21600000">
            <a:off x="658286" y="5362742"/>
            <a:ext cx="3902657" cy="3090377"/>
          </a:xfrm>
          <a:prstGeom prst="rect">
            <a:avLst/>
          </a:prstGeom>
        </p:spPr>
      </p:pic>
      <p:sp>
        <p:nvSpPr>
          <p:cNvPr id="312" name="textbox 312"/>
          <p:cNvSpPr/>
          <p:nvPr/>
        </p:nvSpPr>
        <p:spPr>
          <a:xfrm>
            <a:off x="5669280" y="3173095"/>
            <a:ext cx="1834515" cy="632460"/>
          </a:xfrm>
          <a:prstGeom prst="rect">
            <a:avLst/>
          </a:prstGeom>
        </p:spPr>
        <p:txBody>
          <a:bodyPr vert="horz" wrap="square" lIns="0" tIns="0" rIns="0" bIns="0"/>
          <a:lstStyle/>
          <a:p>
            <a:pPr algn="l" rtl="0" eaLnBrk="0">
              <a:lnSpc>
                <a:spcPct val="98000"/>
              </a:lnSpc>
            </a:pPr>
            <a:r>
              <a:rPr lang="en-US" sz="800" kern="0" spc="10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When the infusion is completed and the system has not detected any droplets for 30 seconds, it automatically activates a device to jam the hose to prevent blood return and intelligently alerts the nurse to handle the situation. At the same time, there is no need to exhaust air when changing bottles.</a:t>
            </a:r>
            <a:endParaRPr lang="en-US" sz="800" kern="0" spc="10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p:txBody>
      </p:sp>
      <p:sp>
        <p:nvSpPr>
          <p:cNvPr id="316" name="textbox 316"/>
          <p:cNvSpPr/>
          <p:nvPr/>
        </p:nvSpPr>
        <p:spPr>
          <a:xfrm>
            <a:off x="2179955" y="4134485"/>
            <a:ext cx="1387475" cy="473075"/>
          </a:xfrm>
          <a:prstGeom prst="rect">
            <a:avLst/>
          </a:prstGeom>
        </p:spPr>
        <p:txBody>
          <a:bodyPr vert="horz" wrap="square" lIns="0" tIns="0" rIns="0" bIns="0"/>
          <a:lstStyle/>
          <a:p>
            <a:pPr algn="l" rtl="0" eaLnBrk="0">
              <a:lnSpc>
                <a:spcPct val="83000"/>
              </a:lnSpc>
            </a:pPr>
            <a:endParaRPr lang="en-US" altLang="en-US" sz="100" dirty="0"/>
          </a:p>
          <a:p>
            <a:pPr marL="19050" algn="just" rtl="0" eaLnBrk="0">
              <a:lnSpc>
                <a:spcPts val="1010"/>
              </a:lnSpc>
            </a:pP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The system intelligently alerts the nurse when it detects that the drip rate is significantly lower than the baseline drip rate, or when no drip is detected during the infusion.</a:t>
            </a:r>
            <a:endPar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p:txBody>
      </p:sp>
      <p:sp>
        <p:nvSpPr>
          <p:cNvPr id="318" name="textbox 318"/>
          <p:cNvSpPr/>
          <p:nvPr/>
        </p:nvSpPr>
        <p:spPr>
          <a:xfrm>
            <a:off x="1993265" y="775970"/>
            <a:ext cx="4429125" cy="541020"/>
          </a:xfrm>
          <a:prstGeom prst="rect">
            <a:avLst/>
          </a:prstGeom>
        </p:spPr>
        <p:txBody>
          <a:bodyPr vert="horz" wrap="square" lIns="0" tIns="0" rIns="0" bIns="0"/>
          <a:lstStyle/>
          <a:p>
            <a:pPr algn="l" rtl="0" eaLnBrk="0">
              <a:lnSpc>
                <a:spcPct val="77000"/>
              </a:lnSpc>
            </a:pPr>
            <a:endParaRPr lang="en-US" altLang="en-US" sz="100" dirty="0"/>
          </a:p>
          <a:p>
            <a:pPr marL="12700" algn="l" rtl="0" eaLnBrk="0">
              <a:lnSpc>
                <a:spcPct val="98000"/>
              </a:lnSpc>
            </a:pPr>
            <a:r>
              <a:rPr sz="1900" kern="0" spc="10" dirty="0">
                <a:solidFill>
                  <a:srgbClr val="1C2D6D">
                    <a:alpha val="100000"/>
                  </a:srgbClr>
                </a:solidFill>
                <a:latin typeface="Arial Black" panose="020B0A04020102020204" charset="0"/>
                <a:ea typeface="新宋体" panose="02010609030101010101" charset="-122"/>
                <a:cs typeface="Arial Black" panose="020B0A04020102020204" charset="0"/>
              </a:rPr>
              <a:t>Infusion Visualization System</a:t>
            </a:r>
            <a:endParaRPr sz="1900" kern="0" spc="10" dirty="0">
              <a:solidFill>
                <a:srgbClr val="1C2D6D">
                  <a:alpha val="100000"/>
                </a:srgbClr>
              </a:solidFill>
              <a:latin typeface="Arial Black" panose="020B0A04020102020204" charset="0"/>
              <a:ea typeface="新宋体" panose="02010609030101010101" charset="-122"/>
              <a:cs typeface="Arial Black" panose="020B0A04020102020204" charset="0"/>
            </a:endParaRPr>
          </a:p>
          <a:p>
            <a:pPr marL="113030" algn="l" rtl="0" eaLnBrk="0">
              <a:lnSpc>
                <a:spcPct val="94000"/>
              </a:lnSpc>
              <a:spcBef>
                <a:spcPts val="5"/>
              </a:spcBef>
            </a:pPr>
            <a:r>
              <a:rPr sz="1100" kern="0" spc="110" dirty="0">
                <a:solidFill>
                  <a:srgbClr val="1C2D6D">
                    <a:alpha val="100000"/>
                  </a:srgbClr>
                </a:solidFill>
                <a:latin typeface="Arial" panose="020B0604020202020204"/>
                <a:ea typeface="Arial" panose="020B0604020202020204"/>
                <a:cs typeface="Arial" panose="020B0604020202020204"/>
              </a:rPr>
              <a:t>INFUSION SYSTEM</a:t>
            </a:r>
            <a:endParaRPr lang="en-US" altLang="en-US" sz="1100" dirty="0"/>
          </a:p>
        </p:txBody>
      </p:sp>
      <p:sp>
        <p:nvSpPr>
          <p:cNvPr id="322" name="textbox 322"/>
          <p:cNvSpPr/>
          <p:nvPr/>
        </p:nvSpPr>
        <p:spPr>
          <a:xfrm>
            <a:off x="108585" y="3066415"/>
            <a:ext cx="2071370" cy="313055"/>
          </a:xfrm>
          <a:prstGeom prst="rect">
            <a:avLst/>
          </a:prstGeom>
        </p:spPr>
        <p:txBody>
          <a:bodyPr vert="horz" wrap="square" lIns="0" tIns="0" rIns="0" bIns="0"/>
          <a:lstStyle/>
          <a:p>
            <a:pPr algn="l" rtl="0" eaLnBrk="0">
              <a:lnSpc>
                <a:spcPct val="79000"/>
              </a:lnSpc>
            </a:pPr>
            <a:endParaRPr lang="en-US" altLang="en-US" sz="100" dirty="0"/>
          </a:p>
          <a:p>
            <a:pPr marL="12700" indent="16510" algn="just" rtl="0" eaLnBrk="0">
              <a:lnSpc>
                <a:spcPct val="118000"/>
              </a:lnSpc>
            </a:pPr>
            <a:r>
              <a:rPr sz="800" kern="0" spc="5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The drip rate in the Murphy's dropper is automatically calculated and used as the baseline drip rate for this infusion.</a:t>
            </a:r>
            <a:endParaRPr sz="800" kern="0" spc="5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p:txBody>
      </p:sp>
      <p:sp>
        <p:nvSpPr>
          <p:cNvPr id="324" name="textbox 324"/>
          <p:cNvSpPr/>
          <p:nvPr/>
        </p:nvSpPr>
        <p:spPr>
          <a:xfrm>
            <a:off x="6422531" y="10222325"/>
            <a:ext cx="984885" cy="216534"/>
          </a:xfrm>
          <a:prstGeom prst="rect">
            <a:avLst/>
          </a:prstGeom>
        </p:spPr>
        <p:txBody>
          <a:bodyPr vert="horz" wrap="square" lIns="0" tIns="0" rIns="0" bIns="0"/>
          <a:lstStyle/>
          <a:p>
            <a:pPr algn="l" rtl="0" eaLnBrk="0">
              <a:lnSpc>
                <a:spcPct val="77000"/>
              </a:lnSpc>
            </a:pPr>
            <a:r>
              <a:rPr lang="en-US" sz="1100" kern="0" spc="140" dirty="0">
                <a:solidFill>
                  <a:srgbClr val="1C2D6D">
                    <a:alpha val="100000"/>
                  </a:srgbClr>
                </a:solidFill>
                <a:latin typeface="Arial" panose="020B0604020202020204"/>
                <a:ea typeface="Arial" panose="020B0604020202020204"/>
                <a:cs typeface="Arial" panose="020B0604020202020204"/>
              </a:rPr>
              <a:t>     </a:t>
            </a:r>
            <a:r>
              <a:rPr sz="1100" kern="0" spc="140" dirty="0">
                <a:solidFill>
                  <a:srgbClr val="1C2D6D">
                    <a:alpha val="100000"/>
                  </a:srgbClr>
                </a:solidFill>
                <a:latin typeface="Arial" panose="020B0604020202020204"/>
                <a:ea typeface="Arial" panose="020B0604020202020204"/>
                <a:cs typeface="Arial" panose="020B0604020202020204"/>
              </a:rPr>
              <a:t> </a:t>
            </a:r>
            <a:r>
              <a:rPr sz="1900" kern="0" spc="140" baseline="-3000" dirty="0">
                <a:solidFill>
                  <a:srgbClr val="1C2D6D">
                    <a:alpha val="100000"/>
                  </a:srgbClr>
                </a:solidFill>
                <a:latin typeface="Times New Roman" panose="02020603050405020304"/>
                <a:ea typeface="Times New Roman" panose="02020603050405020304"/>
                <a:cs typeface="Times New Roman" panose="02020603050405020304"/>
              </a:rPr>
              <a:t>1</a:t>
            </a:r>
            <a:r>
              <a:rPr sz="1700" kern="0" spc="140" dirty="0">
                <a:solidFill>
                  <a:srgbClr val="1C2D6D">
                    <a:alpha val="100000"/>
                  </a:srgbClr>
                </a:solidFill>
                <a:latin typeface="Times New Roman" panose="02020603050405020304"/>
                <a:ea typeface="Times New Roman" panose="02020603050405020304"/>
                <a:cs typeface="Times New Roman" panose="02020603050405020304"/>
              </a:rPr>
              <a:t>3</a:t>
            </a:r>
            <a:endParaRPr lang="en-US" altLang="en-US" sz="1700" dirty="0"/>
          </a:p>
        </p:txBody>
      </p:sp>
      <p:sp>
        <p:nvSpPr>
          <p:cNvPr id="3" name="textbox 320"/>
          <p:cNvSpPr/>
          <p:nvPr>
            <p:custDataLst>
              <p:tags r:id="rId3"/>
            </p:custDataLst>
          </p:nvPr>
        </p:nvSpPr>
        <p:spPr>
          <a:xfrm>
            <a:off x="4046220" y="4134485"/>
            <a:ext cx="1466215" cy="313055"/>
          </a:xfrm>
          <a:prstGeom prst="rect">
            <a:avLst/>
          </a:prstGeom>
        </p:spPr>
        <p:txBody>
          <a:bodyPr vert="horz" wrap="square" lIns="0" tIns="0" rIns="0" bIns="0"/>
          <a:p>
            <a:pPr algn="l" rtl="0" eaLnBrk="0">
              <a:lnSpc>
                <a:spcPct val="83000"/>
              </a:lnSpc>
            </a:pPr>
            <a:endParaRPr lang="en-US" altLang="en-US" sz="100" dirty="0"/>
          </a:p>
          <a:p>
            <a:pPr marL="17780" indent="0" algn="just" rtl="0" eaLnBrk="0" fontAlgn="auto" latinLnBrk="1">
              <a:lnSpc>
                <a:spcPts val="1010"/>
              </a:lnSpc>
            </a:pPr>
            <a:endParaRPr lang="en-US" sz="800" kern="0" spc="110" dirty="0">
              <a:solidFill>
                <a:srgbClr val="000000">
                  <a:alpha val="100000"/>
                </a:srgbClr>
              </a:solidFill>
              <a:latin typeface="Arial" panose="020B0604020202020204" pitchFamily="34" charset="0"/>
              <a:ea typeface="新宋体" panose="02010609030101010101" charset="-122"/>
              <a:cs typeface="Arial" panose="020B0604020202020204" pitchFamily="34" charset="0"/>
            </a:endParaRPr>
          </a:p>
        </p:txBody>
      </p:sp>
      <p:sp>
        <p:nvSpPr>
          <p:cNvPr id="100" name="文本框 99"/>
          <p:cNvSpPr txBox="1"/>
          <p:nvPr/>
        </p:nvSpPr>
        <p:spPr>
          <a:xfrm>
            <a:off x="3716655" y="4134485"/>
            <a:ext cx="1855470" cy="953135"/>
          </a:xfrm>
          <a:prstGeom prst="rect">
            <a:avLst/>
          </a:prstGeom>
          <a:noFill/>
          <a:ln w="9525">
            <a:noFill/>
          </a:ln>
        </p:spPr>
        <p:txBody>
          <a:bodyPr wrap="square">
            <a:spAutoFit/>
          </a:bodyPr>
          <a:p>
            <a:pPr indent="0" algn="just"/>
            <a:r>
              <a:rPr lang="en-US" sz="800" b="0">
                <a:solidFill>
                  <a:srgbClr val="002060"/>
                </a:solidFill>
                <a:latin typeface="Arial" panose="020B0604020202020204" pitchFamily="34" charset="0"/>
                <a:ea typeface="宋体" panose="02010600030101010101" pitchFamily="2" charset="-122"/>
                <a:cs typeface="Arial" panose="020B0604020202020204" pitchFamily="34" charset="0"/>
              </a:rPr>
              <a:t>When the system monitors that the drip rate greatly exceeds the baseline drip rate, it automatically activates a device to compress the hose to bring it back to the safe drip rate range.</a:t>
            </a:r>
            <a:endParaRPr lang="en-US" sz="800" b="0">
              <a:solidFill>
                <a:srgbClr val="002060"/>
              </a:solidFill>
              <a:latin typeface="Arial" panose="020B0604020202020204" pitchFamily="34" charset="0"/>
              <a:ea typeface="宋体" panose="02010600030101010101" pitchFamily="2" charset="-122"/>
              <a:cs typeface="Arial" panose="020B0604020202020204" pitchFamily="34" charset="0"/>
            </a:endParaRPr>
          </a:p>
          <a:p>
            <a:pPr indent="0" algn="just"/>
            <a:r>
              <a:rPr lang="en-US" sz="800" b="0">
                <a:latin typeface="Arial" panose="020B0604020202020204" pitchFamily="34" charset="0"/>
                <a:ea typeface="宋体" panose="02010600030101010101" pitchFamily="2" charset="-122"/>
                <a:cs typeface="Arial" panose="020B0604020202020204" pitchFamily="34" charset="0"/>
              </a:rPr>
              <a:t> </a:t>
            </a:r>
            <a:endParaRPr lang="en-US" altLang="en-US" sz="800" b="0">
              <a:latin typeface="Arial" panose="020B0604020202020204" pitchFamily="34" charset="0"/>
              <a:ea typeface="宋体" panose="02010600030101010101" pitchFamily="2" charset="-122"/>
              <a:cs typeface="Arial" panose="020B0604020202020204" pitchFamily="34" charset="0"/>
            </a:endParaRPr>
          </a:p>
        </p:txBody>
      </p:sp>
      <p:sp>
        <p:nvSpPr>
          <p:cNvPr id="4" name="文本框 3"/>
          <p:cNvSpPr txBox="1"/>
          <p:nvPr/>
        </p:nvSpPr>
        <p:spPr>
          <a:xfrm>
            <a:off x="5081270" y="5902960"/>
            <a:ext cx="2170430" cy="1198880"/>
          </a:xfrm>
          <a:prstGeom prst="rect">
            <a:avLst/>
          </a:prstGeom>
          <a:noFill/>
        </p:spPr>
        <p:txBody>
          <a:bodyPr wrap="square" rtlCol="0" anchor="t">
            <a:spAutoFit/>
          </a:bodyPr>
          <a:p>
            <a:pPr algn="just"/>
            <a:r>
              <a:rPr lang="zh-CN" altLang="en-US" sz="800">
                <a:solidFill>
                  <a:srgbClr val="002060"/>
                </a:solidFill>
                <a:latin typeface="Arial" panose="020B0604020202020204" pitchFamily="34" charset="0"/>
                <a:cs typeface="Arial" panose="020B0604020202020204" pitchFamily="34" charset="0"/>
              </a:rPr>
              <a:t>The information terminal is a new intelligent hardware, whose main function is to detect the signal of infrared droplet, and it is a peripheral auxiliary management device for infusion. The information terminal should not be used for monitoring the infusion status of special drugs such as insulin, analgesic drugs, chemotherapeutic drugs and special patients.</a:t>
            </a:r>
            <a:endParaRPr lang="zh-CN" altLang="en-US" sz="800">
              <a:solidFill>
                <a:srgbClr val="002060"/>
              </a:solidFill>
              <a:latin typeface="Arial" panose="020B0604020202020204" pitchFamily="34" charset="0"/>
              <a:cs typeface="Arial" panose="020B0604020202020204" pitchFamily="34" charset="0"/>
            </a:endParaRPr>
          </a:p>
        </p:txBody>
      </p:sp>
      <p:sp>
        <p:nvSpPr>
          <p:cNvPr id="5" name="文本框 4"/>
          <p:cNvSpPr txBox="1"/>
          <p:nvPr/>
        </p:nvSpPr>
        <p:spPr>
          <a:xfrm>
            <a:off x="658495" y="8925560"/>
            <a:ext cx="4063365" cy="583565"/>
          </a:xfrm>
          <a:prstGeom prst="rect">
            <a:avLst/>
          </a:prstGeom>
          <a:noFill/>
        </p:spPr>
        <p:txBody>
          <a:bodyPr wrap="square" rtlCol="0" anchor="t">
            <a:spAutoFit/>
          </a:bodyPr>
          <a:p>
            <a:r>
              <a:rPr lang="zh-CN" altLang="en-US" sz="800">
                <a:solidFill>
                  <a:srgbClr val="002060"/>
                </a:solidFill>
              </a:rPr>
              <a:t>The infusion process data is automatically entered into the electronic nursing record for traceability, and can be docked with mobile nursing and PDA for real-time display of infusion drip rate, remaining time, bed number and patient's signs and other information.</a:t>
            </a:r>
            <a:endParaRPr lang="zh-CN" altLang="en-US" sz="80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picture 326"/>
          <p:cNvPicPr>
            <a:picLocks noChangeAspect="1"/>
          </p:cNvPicPr>
          <p:nvPr/>
        </p:nvPicPr>
        <p:blipFill>
          <a:blip r:embed="rId1"/>
          <a:stretch>
            <a:fillRect/>
          </a:stretch>
        </p:blipFill>
        <p:spPr>
          <a:xfrm rot="21600000">
            <a:off x="4402011" y="3965072"/>
            <a:ext cx="109270" cy="64871"/>
          </a:xfrm>
          <a:prstGeom prst="rect">
            <a:avLst/>
          </a:prstGeom>
        </p:spPr>
      </p:pic>
      <p:pic>
        <p:nvPicPr>
          <p:cNvPr id="328" name="picture 328"/>
          <p:cNvPicPr>
            <a:picLocks noChangeAspect="1"/>
          </p:cNvPicPr>
          <p:nvPr/>
        </p:nvPicPr>
        <p:blipFill>
          <a:blip r:embed="rId2"/>
          <a:stretch>
            <a:fillRect/>
          </a:stretch>
        </p:blipFill>
        <p:spPr>
          <a:xfrm rot="21600000">
            <a:off x="4346656" y="4136859"/>
            <a:ext cx="86486" cy="60172"/>
          </a:xfrm>
          <a:prstGeom prst="rect">
            <a:avLst/>
          </a:prstGeom>
        </p:spPr>
      </p:pic>
      <p:pic>
        <p:nvPicPr>
          <p:cNvPr id="330" name="picture 330"/>
          <p:cNvPicPr>
            <a:picLocks noChangeAspect="1"/>
          </p:cNvPicPr>
          <p:nvPr/>
        </p:nvPicPr>
        <p:blipFill>
          <a:blip r:embed="rId3"/>
          <a:stretch>
            <a:fillRect/>
          </a:stretch>
        </p:blipFill>
        <p:spPr>
          <a:xfrm rot="21600000">
            <a:off x="4580502" y="3867684"/>
            <a:ext cx="284454" cy="292252"/>
          </a:xfrm>
          <a:prstGeom prst="rect">
            <a:avLst/>
          </a:prstGeom>
        </p:spPr>
      </p:pic>
      <p:pic>
        <p:nvPicPr>
          <p:cNvPr id="332" name="picture 332"/>
          <p:cNvPicPr>
            <a:picLocks noChangeAspect="1"/>
          </p:cNvPicPr>
          <p:nvPr/>
        </p:nvPicPr>
        <p:blipFill>
          <a:blip r:embed="rId4"/>
          <a:stretch>
            <a:fillRect/>
          </a:stretch>
        </p:blipFill>
        <p:spPr>
          <a:xfrm rot="21600000">
            <a:off x="2956670" y="2180772"/>
            <a:ext cx="3914522" cy="1194104"/>
          </a:xfrm>
          <a:prstGeom prst="rect">
            <a:avLst/>
          </a:prstGeom>
        </p:spPr>
      </p:pic>
      <p:pic>
        <p:nvPicPr>
          <p:cNvPr id="334" name="picture 334"/>
          <p:cNvPicPr>
            <a:picLocks noChangeAspect="1"/>
          </p:cNvPicPr>
          <p:nvPr/>
        </p:nvPicPr>
        <p:blipFill>
          <a:blip r:embed="rId5"/>
          <a:stretch>
            <a:fillRect/>
          </a:stretch>
        </p:blipFill>
        <p:spPr>
          <a:xfrm rot="21600000">
            <a:off x="2669931" y="2981621"/>
            <a:ext cx="258533" cy="94792"/>
          </a:xfrm>
          <a:prstGeom prst="rect">
            <a:avLst/>
          </a:prstGeom>
        </p:spPr>
      </p:pic>
      <p:pic>
        <p:nvPicPr>
          <p:cNvPr id="336" name="picture 336"/>
          <p:cNvPicPr>
            <a:picLocks noChangeAspect="1"/>
          </p:cNvPicPr>
          <p:nvPr/>
        </p:nvPicPr>
        <p:blipFill>
          <a:blip r:embed="rId6"/>
          <a:stretch>
            <a:fillRect/>
          </a:stretch>
        </p:blipFill>
        <p:spPr>
          <a:xfrm rot="21600000">
            <a:off x="3067133" y="5616771"/>
            <a:ext cx="479399" cy="216484"/>
          </a:xfrm>
          <a:prstGeom prst="rect">
            <a:avLst/>
          </a:prstGeom>
        </p:spPr>
      </p:pic>
      <p:pic>
        <p:nvPicPr>
          <p:cNvPr id="338" name="picture 338"/>
          <p:cNvPicPr>
            <a:picLocks noChangeAspect="1"/>
          </p:cNvPicPr>
          <p:nvPr/>
        </p:nvPicPr>
        <p:blipFill>
          <a:blip r:embed="rId7"/>
          <a:stretch>
            <a:fillRect/>
          </a:stretch>
        </p:blipFill>
        <p:spPr>
          <a:xfrm rot="21600000">
            <a:off x="359789" y="2615424"/>
            <a:ext cx="4484019" cy="3778984"/>
          </a:xfrm>
          <a:prstGeom prst="rect">
            <a:avLst/>
          </a:prstGeom>
        </p:spPr>
      </p:pic>
      <p:pic>
        <p:nvPicPr>
          <p:cNvPr id="342" name="picture 342"/>
          <p:cNvPicPr>
            <a:picLocks noChangeAspect="1"/>
          </p:cNvPicPr>
          <p:nvPr/>
        </p:nvPicPr>
        <p:blipFill>
          <a:blip r:embed="rId8"/>
          <a:stretch>
            <a:fillRect/>
          </a:stretch>
        </p:blipFill>
        <p:spPr>
          <a:xfrm rot="21600000">
            <a:off x="4101129" y="6540313"/>
            <a:ext cx="191516" cy="453606"/>
          </a:xfrm>
          <a:prstGeom prst="rect">
            <a:avLst/>
          </a:prstGeom>
        </p:spPr>
      </p:pic>
      <p:pic>
        <p:nvPicPr>
          <p:cNvPr id="344" name="picture 344"/>
          <p:cNvPicPr>
            <a:picLocks noChangeAspect="1"/>
          </p:cNvPicPr>
          <p:nvPr/>
        </p:nvPicPr>
        <p:blipFill>
          <a:blip r:embed="rId9"/>
          <a:stretch>
            <a:fillRect/>
          </a:stretch>
        </p:blipFill>
        <p:spPr>
          <a:xfrm rot="21600000">
            <a:off x="4251575" y="6688329"/>
            <a:ext cx="310001" cy="265963"/>
          </a:xfrm>
          <a:prstGeom prst="rect">
            <a:avLst/>
          </a:prstGeom>
        </p:spPr>
      </p:pic>
      <p:pic>
        <p:nvPicPr>
          <p:cNvPr id="346" name="picture 346"/>
          <p:cNvPicPr>
            <a:picLocks noChangeAspect="1"/>
          </p:cNvPicPr>
          <p:nvPr/>
        </p:nvPicPr>
        <p:blipFill>
          <a:blip r:embed="rId10"/>
          <a:stretch>
            <a:fillRect/>
          </a:stretch>
        </p:blipFill>
        <p:spPr>
          <a:xfrm rot="21600000">
            <a:off x="3133206" y="6276938"/>
            <a:ext cx="678846" cy="1937694"/>
          </a:xfrm>
          <a:prstGeom prst="rect">
            <a:avLst/>
          </a:prstGeom>
        </p:spPr>
      </p:pic>
      <p:pic>
        <p:nvPicPr>
          <p:cNvPr id="348" name="picture 348"/>
          <p:cNvPicPr>
            <a:picLocks noChangeAspect="1"/>
          </p:cNvPicPr>
          <p:nvPr/>
        </p:nvPicPr>
        <p:blipFill>
          <a:blip r:embed="rId11"/>
          <a:stretch>
            <a:fillRect/>
          </a:stretch>
        </p:blipFill>
        <p:spPr>
          <a:xfrm rot="21600000">
            <a:off x="3470535" y="6307632"/>
            <a:ext cx="1898992" cy="2884530"/>
          </a:xfrm>
          <a:prstGeom prst="rect">
            <a:avLst/>
          </a:prstGeom>
        </p:spPr>
      </p:pic>
      <p:pic>
        <p:nvPicPr>
          <p:cNvPr id="350" name="picture 350"/>
          <p:cNvPicPr>
            <a:picLocks noChangeAspect="1"/>
          </p:cNvPicPr>
          <p:nvPr/>
        </p:nvPicPr>
        <p:blipFill>
          <a:blip r:embed="rId12"/>
          <a:stretch>
            <a:fillRect/>
          </a:stretch>
        </p:blipFill>
        <p:spPr>
          <a:xfrm rot="21600000">
            <a:off x="6638105" y="3647260"/>
            <a:ext cx="258108" cy="238925"/>
          </a:xfrm>
          <a:prstGeom prst="rect">
            <a:avLst/>
          </a:prstGeom>
        </p:spPr>
      </p:pic>
      <p:pic>
        <p:nvPicPr>
          <p:cNvPr id="352" name="picture 352"/>
          <p:cNvPicPr>
            <a:picLocks noChangeAspect="1"/>
          </p:cNvPicPr>
          <p:nvPr/>
        </p:nvPicPr>
        <p:blipFill>
          <a:blip r:embed="rId13"/>
          <a:stretch>
            <a:fillRect/>
          </a:stretch>
        </p:blipFill>
        <p:spPr>
          <a:xfrm rot="21600000">
            <a:off x="7417964" y="4387534"/>
            <a:ext cx="81051" cy="245381"/>
          </a:xfrm>
          <a:prstGeom prst="rect">
            <a:avLst/>
          </a:prstGeom>
        </p:spPr>
      </p:pic>
      <p:pic>
        <p:nvPicPr>
          <p:cNvPr id="354" name="picture 354"/>
          <p:cNvPicPr>
            <a:picLocks noChangeAspect="1"/>
          </p:cNvPicPr>
          <p:nvPr/>
        </p:nvPicPr>
        <p:blipFill>
          <a:blip r:embed="rId14"/>
          <a:stretch>
            <a:fillRect/>
          </a:stretch>
        </p:blipFill>
        <p:spPr>
          <a:xfrm rot="21600000">
            <a:off x="6762717" y="6118683"/>
            <a:ext cx="446496" cy="571539"/>
          </a:xfrm>
          <a:prstGeom prst="rect">
            <a:avLst/>
          </a:prstGeom>
        </p:spPr>
      </p:pic>
      <p:pic>
        <p:nvPicPr>
          <p:cNvPr id="356" name="picture 356"/>
          <p:cNvPicPr>
            <a:picLocks noChangeAspect="1"/>
          </p:cNvPicPr>
          <p:nvPr/>
        </p:nvPicPr>
        <p:blipFill>
          <a:blip r:embed="rId15"/>
          <a:stretch>
            <a:fillRect/>
          </a:stretch>
        </p:blipFill>
        <p:spPr>
          <a:xfrm rot="21600000">
            <a:off x="6636221" y="4444471"/>
            <a:ext cx="156578" cy="317385"/>
          </a:xfrm>
          <a:prstGeom prst="rect">
            <a:avLst/>
          </a:prstGeom>
        </p:spPr>
      </p:pic>
      <p:pic>
        <p:nvPicPr>
          <p:cNvPr id="358" name="picture 358"/>
          <p:cNvPicPr>
            <a:picLocks noChangeAspect="1"/>
          </p:cNvPicPr>
          <p:nvPr/>
        </p:nvPicPr>
        <p:blipFill>
          <a:blip r:embed="rId16"/>
          <a:stretch>
            <a:fillRect/>
          </a:stretch>
        </p:blipFill>
        <p:spPr>
          <a:xfrm rot="21600000">
            <a:off x="6233600" y="3465008"/>
            <a:ext cx="1326404" cy="3461300"/>
          </a:xfrm>
          <a:prstGeom prst="rect">
            <a:avLst/>
          </a:prstGeom>
        </p:spPr>
      </p:pic>
      <p:pic>
        <p:nvPicPr>
          <p:cNvPr id="362" name="picture 362"/>
          <p:cNvPicPr>
            <a:picLocks noChangeAspect="1"/>
          </p:cNvPicPr>
          <p:nvPr/>
        </p:nvPicPr>
        <p:blipFill>
          <a:blip r:embed="rId17"/>
          <a:stretch>
            <a:fillRect/>
          </a:stretch>
        </p:blipFill>
        <p:spPr>
          <a:xfrm rot="21600000">
            <a:off x="4386752" y="8945632"/>
            <a:ext cx="252133" cy="313689"/>
          </a:xfrm>
          <a:prstGeom prst="rect">
            <a:avLst/>
          </a:prstGeom>
        </p:spPr>
      </p:pic>
      <p:pic>
        <p:nvPicPr>
          <p:cNvPr id="364" name="picture 364"/>
          <p:cNvPicPr>
            <a:picLocks noChangeAspect="1"/>
          </p:cNvPicPr>
          <p:nvPr/>
        </p:nvPicPr>
        <p:blipFill>
          <a:blip r:embed="rId18"/>
          <a:stretch>
            <a:fillRect/>
          </a:stretch>
        </p:blipFill>
        <p:spPr>
          <a:xfrm rot="21600000">
            <a:off x="3826100" y="8266862"/>
            <a:ext cx="720013" cy="2241510"/>
          </a:xfrm>
          <a:prstGeom prst="rect">
            <a:avLst/>
          </a:prstGeom>
        </p:spPr>
      </p:pic>
      <p:sp>
        <p:nvSpPr>
          <p:cNvPr id="370" name="textbox 370"/>
          <p:cNvSpPr/>
          <p:nvPr/>
        </p:nvSpPr>
        <p:spPr>
          <a:xfrm>
            <a:off x="640983" y="590223"/>
            <a:ext cx="2432050" cy="1256030"/>
          </a:xfrm>
          <a:prstGeom prst="rect">
            <a:avLst/>
          </a:prstGeom>
        </p:spPr>
        <p:txBody>
          <a:bodyPr vert="horz" wrap="square" lIns="0" tIns="0" rIns="0" bIns="0"/>
          <a:lstStyle/>
          <a:p>
            <a:pPr algn="l" rtl="0" eaLnBrk="0">
              <a:lnSpc>
                <a:spcPct val="72000"/>
              </a:lnSpc>
            </a:pPr>
            <a:endParaRPr lang="en-US" altLang="en-US" sz="100" dirty="0"/>
          </a:p>
          <a:p>
            <a:pPr marL="12700" algn="l" rtl="0" eaLnBrk="0">
              <a:lnSpc>
                <a:spcPct val="79000"/>
              </a:lnSpc>
            </a:pPr>
            <a:r>
              <a:rPr sz="4500" kern="0" spc="190" dirty="0">
                <a:solidFill>
                  <a:srgbClr val="1C2D6D">
                    <a:alpha val="100000"/>
                  </a:srgbClr>
                </a:solidFill>
                <a:latin typeface="Times New Roman" panose="02020603050405020304"/>
                <a:ea typeface="Times New Roman" panose="02020603050405020304"/>
                <a:cs typeface="Times New Roman" panose="02020603050405020304"/>
              </a:rPr>
              <a:t>CASE</a:t>
            </a:r>
            <a:endParaRPr lang="en-US" altLang="en-US" sz="4500" dirty="0"/>
          </a:p>
          <a:p>
            <a:pPr marL="14605" algn="l" rtl="0" eaLnBrk="0">
              <a:lnSpc>
                <a:spcPct val="78000"/>
              </a:lnSpc>
              <a:spcBef>
                <a:spcPts val="1225"/>
              </a:spcBef>
            </a:pPr>
            <a:r>
              <a:rPr sz="4500" kern="0" spc="20" dirty="0">
                <a:solidFill>
                  <a:srgbClr val="1C2D6D">
                    <a:alpha val="100000"/>
                  </a:srgbClr>
                </a:solidFill>
                <a:latin typeface="Times New Roman" panose="02020603050405020304"/>
                <a:ea typeface="Times New Roman" panose="02020603050405020304"/>
                <a:cs typeface="Times New Roman" panose="02020603050405020304"/>
              </a:rPr>
              <a:t>DETAILS</a:t>
            </a:r>
            <a:endParaRPr lang="en-US" altLang="en-US" sz="4500" dirty="0"/>
          </a:p>
        </p:txBody>
      </p:sp>
      <p:pic>
        <p:nvPicPr>
          <p:cNvPr id="376" name="picture 376"/>
          <p:cNvPicPr>
            <a:picLocks noChangeAspect="1"/>
          </p:cNvPicPr>
          <p:nvPr/>
        </p:nvPicPr>
        <p:blipFill>
          <a:blip r:embed="rId19"/>
          <a:stretch>
            <a:fillRect/>
          </a:stretch>
        </p:blipFill>
        <p:spPr>
          <a:xfrm rot="21600000">
            <a:off x="2945742" y="6378105"/>
            <a:ext cx="139979" cy="228688"/>
          </a:xfrm>
          <a:prstGeom prst="rect">
            <a:avLst/>
          </a:prstGeom>
        </p:spPr>
      </p:pic>
      <p:pic>
        <p:nvPicPr>
          <p:cNvPr id="380" name="picture 380"/>
          <p:cNvPicPr>
            <a:picLocks noChangeAspect="1"/>
          </p:cNvPicPr>
          <p:nvPr/>
        </p:nvPicPr>
        <p:blipFill>
          <a:blip r:embed="rId20"/>
          <a:stretch>
            <a:fillRect/>
          </a:stretch>
        </p:blipFill>
        <p:spPr>
          <a:xfrm rot="21600000">
            <a:off x="627676" y="1965380"/>
            <a:ext cx="6440508" cy="67195"/>
          </a:xfrm>
          <a:prstGeom prst="rect">
            <a:avLst/>
          </a:prstGeom>
        </p:spPr>
      </p:pic>
      <p:pic>
        <p:nvPicPr>
          <p:cNvPr id="382" name="picture 382"/>
          <p:cNvPicPr>
            <a:picLocks noChangeAspect="1"/>
          </p:cNvPicPr>
          <p:nvPr/>
        </p:nvPicPr>
        <p:blipFill>
          <a:blip r:embed="rId21"/>
          <a:stretch>
            <a:fillRect/>
          </a:stretch>
        </p:blipFill>
        <p:spPr>
          <a:xfrm rot="21600000">
            <a:off x="2742657" y="6082670"/>
            <a:ext cx="340872" cy="178765"/>
          </a:xfrm>
          <a:prstGeom prst="rect">
            <a:avLst/>
          </a:prstGeom>
        </p:spPr>
      </p:pic>
      <p:sp>
        <p:nvSpPr>
          <p:cNvPr id="386" name="textbox 386"/>
          <p:cNvSpPr/>
          <p:nvPr/>
        </p:nvSpPr>
        <p:spPr>
          <a:xfrm>
            <a:off x="1578714" y="2415039"/>
            <a:ext cx="1605914" cy="289559"/>
          </a:xfrm>
          <a:prstGeom prst="rect">
            <a:avLst/>
          </a:prstGeom>
        </p:spPr>
        <p:txBody>
          <a:bodyPr vert="horz" wrap="square" lIns="0" tIns="0" rIns="0" bIns="0"/>
          <a:lstStyle/>
          <a:p>
            <a:pPr algn="l" rtl="0" eaLnBrk="0">
              <a:lnSpc>
                <a:spcPct val="89000"/>
              </a:lnSpc>
            </a:pPr>
            <a:endParaRPr lang="en-US" altLang="en-US" sz="100" dirty="0"/>
          </a:p>
          <a:p>
            <a:pPr marL="12700" algn="l" rtl="0" eaLnBrk="0">
              <a:lnSpc>
                <a:spcPct val="96000"/>
              </a:lnSpc>
            </a:pPr>
            <a:endParaRPr sz="1800" kern="0" spc="-30" dirty="0">
              <a:solidFill>
                <a:srgbClr val="1C2D6D">
                  <a:alpha val="100000"/>
                </a:srgbClr>
              </a:solidFill>
              <a:latin typeface="新宋体" panose="02010609030101010101" charset="-122"/>
              <a:ea typeface="新宋体" panose="02010609030101010101" charset="-122"/>
              <a:cs typeface="新宋体" panose="02010609030101010101" charset="-122"/>
            </a:endParaRPr>
          </a:p>
        </p:txBody>
      </p:sp>
      <p:pic>
        <p:nvPicPr>
          <p:cNvPr id="392" name="picture 392"/>
          <p:cNvPicPr>
            <a:picLocks noChangeAspect="1"/>
          </p:cNvPicPr>
          <p:nvPr/>
        </p:nvPicPr>
        <p:blipFill>
          <a:blip r:embed="rId22"/>
          <a:stretch>
            <a:fillRect/>
          </a:stretch>
        </p:blipFill>
        <p:spPr>
          <a:xfrm rot="21600000">
            <a:off x="6408954" y="6449221"/>
            <a:ext cx="128980" cy="189031"/>
          </a:xfrm>
          <a:prstGeom prst="rect">
            <a:avLst/>
          </a:prstGeom>
        </p:spPr>
      </p:pic>
      <p:pic>
        <p:nvPicPr>
          <p:cNvPr id="394" name="picture 394"/>
          <p:cNvPicPr>
            <a:picLocks noChangeAspect="1"/>
          </p:cNvPicPr>
          <p:nvPr/>
        </p:nvPicPr>
        <p:blipFill>
          <a:blip r:embed="rId23"/>
          <a:stretch>
            <a:fillRect/>
          </a:stretch>
        </p:blipFill>
        <p:spPr>
          <a:xfrm rot="21600000">
            <a:off x="6317676" y="6259355"/>
            <a:ext cx="360420" cy="530945"/>
          </a:xfrm>
          <a:prstGeom prst="rect">
            <a:avLst/>
          </a:prstGeom>
        </p:spPr>
      </p:pic>
      <p:pic>
        <p:nvPicPr>
          <p:cNvPr id="398" name="picture 398"/>
          <p:cNvPicPr>
            <a:picLocks noChangeAspect="1"/>
          </p:cNvPicPr>
          <p:nvPr/>
        </p:nvPicPr>
        <p:blipFill>
          <a:blip r:embed="rId24"/>
          <a:stretch>
            <a:fillRect/>
          </a:stretch>
        </p:blipFill>
        <p:spPr>
          <a:xfrm rot="21600000">
            <a:off x="7191325" y="3508663"/>
            <a:ext cx="368679" cy="697272"/>
          </a:xfrm>
          <a:prstGeom prst="rect">
            <a:avLst/>
          </a:prstGeom>
        </p:spPr>
      </p:pic>
      <p:pic>
        <p:nvPicPr>
          <p:cNvPr id="400" name="picture 400"/>
          <p:cNvPicPr>
            <a:picLocks noChangeAspect="1"/>
          </p:cNvPicPr>
          <p:nvPr/>
        </p:nvPicPr>
        <p:blipFill>
          <a:blip r:embed="rId25"/>
          <a:stretch>
            <a:fillRect/>
          </a:stretch>
        </p:blipFill>
        <p:spPr>
          <a:xfrm rot="21600000">
            <a:off x="4159873" y="7335467"/>
            <a:ext cx="373570" cy="498005"/>
          </a:xfrm>
          <a:prstGeom prst="rect">
            <a:avLst/>
          </a:prstGeom>
        </p:spPr>
      </p:pic>
      <p:sp>
        <p:nvSpPr>
          <p:cNvPr id="408" name="rect"/>
          <p:cNvSpPr/>
          <p:nvPr/>
        </p:nvSpPr>
        <p:spPr>
          <a:xfrm>
            <a:off x="7554366" y="3433953"/>
            <a:ext cx="5638" cy="225838"/>
          </a:xfrm>
          <a:prstGeom prst="rect">
            <a:avLst/>
          </a:prstGeom>
          <a:solidFill>
            <a:srgbClr val="727171">
              <a:alpha val="12941"/>
            </a:srgbClr>
          </a:solidFill>
          <a:ln cap="flat">
            <a:noFill/>
            <a:prstDash val="solid"/>
            <a:miter lim="0"/>
          </a:ln>
        </p:spPr>
        <p:txBody>
          <a:bodyPr rtlCol="0"/>
          <a:lstStyle/>
          <a:p>
            <a:pPr algn="ctr"/>
            <a:endParaRPr lang="zh-CN" altLang="en-US"/>
          </a:p>
        </p:txBody>
      </p:sp>
      <p:pic>
        <p:nvPicPr>
          <p:cNvPr id="410" name="picture 410"/>
          <p:cNvPicPr>
            <a:picLocks noChangeAspect="1"/>
          </p:cNvPicPr>
          <p:nvPr/>
        </p:nvPicPr>
        <p:blipFill>
          <a:blip r:embed="rId26"/>
          <a:stretch>
            <a:fillRect/>
          </a:stretch>
        </p:blipFill>
        <p:spPr>
          <a:xfrm rot="21600000">
            <a:off x="7334315" y="3093052"/>
            <a:ext cx="225690" cy="386545"/>
          </a:xfrm>
          <a:prstGeom prst="rect">
            <a:avLst/>
          </a:prstGeom>
        </p:spPr>
      </p:pic>
      <p:pic>
        <p:nvPicPr>
          <p:cNvPr id="412" name="picture 412"/>
          <p:cNvPicPr>
            <a:picLocks noChangeAspect="1"/>
          </p:cNvPicPr>
          <p:nvPr/>
        </p:nvPicPr>
        <p:blipFill>
          <a:blip r:embed="rId27"/>
          <a:stretch>
            <a:fillRect/>
          </a:stretch>
        </p:blipFill>
        <p:spPr>
          <a:xfrm rot="21600000">
            <a:off x="7444618" y="7011348"/>
            <a:ext cx="115386" cy="291550"/>
          </a:xfrm>
          <a:prstGeom prst="rect">
            <a:avLst/>
          </a:prstGeom>
        </p:spPr>
      </p:pic>
      <p:pic>
        <p:nvPicPr>
          <p:cNvPr id="414" name="picture 414"/>
          <p:cNvPicPr>
            <a:picLocks noChangeAspect="1"/>
          </p:cNvPicPr>
          <p:nvPr/>
        </p:nvPicPr>
        <p:blipFill>
          <a:blip r:embed="rId28"/>
          <a:stretch>
            <a:fillRect/>
          </a:stretch>
        </p:blipFill>
        <p:spPr>
          <a:xfrm rot="21600000">
            <a:off x="4596998" y="10248776"/>
            <a:ext cx="125744" cy="74367"/>
          </a:xfrm>
          <a:prstGeom prst="rect">
            <a:avLst/>
          </a:prstGeom>
        </p:spPr>
      </p:pic>
      <p:sp>
        <p:nvSpPr>
          <p:cNvPr id="416" name="rect"/>
          <p:cNvSpPr/>
          <p:nvPr/>
        </p:nvSpPr>
        <p:spPr>
          <a:xfrm>
            <a:off x="7492007" y="6926309"/>
            <a:ext cx="67998" cy="83896"/>
          </a:xfrm>
          <a:prstGeom prst="rect">
            <a:avLst/>
          </a:prstGeom>
          <a:solidFill>
            <a:srgbClr val="727171">
              <a:alpha val="12549"/>
            </a:srgbClr>
          </a:solidFill>
          <a:ln cap="flat">
            <a:noFill/>
            <a:prstDash val="solid"/>
            <a:miter lim="0"/>
          </a:ln>
        </p:spPr>
        <p:txBody>
          <a:bodyPr rtlCol="0"/>
          <a:lstStyle/>
          <a:p>
            <a:pPr algn="ctr"/>
            <a:endParaRPr lang="zh-CN" altLang="en-US"/>
          </a:p>
        </p:txBody>
      </p:sp>
      <p:pic>
        <p:nvPicPr>
          <p:cNvPr id="418" name="picture 418"/>
          <p:cNvPicPr>
            <a:picLocks noChangeAspect="1"/>
          </p:cNvPicPr>
          <p:nvPr/>
        </p:nvPicPr>
        <p:blipFill>
          <a:blip r:embed="rId29"/>
          <a:stretch>
            <a:fillRect/>
          </a:stretch>
        </p:blipFill>
        <p:spPr>
          <a:xfrm rot="21600000">
            <a:off x="6809994" y="3465003"/>
            <a:ext cx="61200" cy="79298"/>
          </a:xfrm>
          <a:prstGeom prst="rect">
            <a:avLst/>
          </a:prstGeom>
        </p:spPr>
      </p:pic>
      <p:pic>
        <p:nvPicPr>
          <p:cNvPr id="420" name="picture 420"/>
          <p:cNvPicPr>
            <a:picLocks noChangeAspect="1"/>
          </p:cNvPicPr>
          <p:nvPr/>
        </p:nvPicPr>
        <p:blipFill>
          <a:blip r:embed="rId30"/>
          <a:stretch>
            <a:fillRect/>
          </a:stretch>
        </p:blipFill>
        <p:spPr>
          <a:xfrm rot="21600000">
            <a:off x="7521302" y="2335043"/>
            <a:ext cx="38703" cy="85155"/>
          </a:xfrm>
          <a:prstGeom prst="rect">
            <a:avLst/>
          </a:prstGeom>
        </p:spPr>
      </p:pic>
      <p:sp>
        <p:nvSpPr>
          <p:cNvPr id="422" name="rect"/>
          <p:cNvSpPr/>
          <p:nvPr/>
        </p:nvSpPr>
        <p:spPr>
          <a:xfrm>
            <a:off x="3864975" y="5911743"/>
            <a:ext cx="70484" cy="36614"/>
          </a:xfrm>
          <a:prstGeom prst="rect">
            <a:avLst/>
          </a:prstGeom>
          <a:solidFill>
            <a:srgbClr val="727171">
              <a:alpha val="12549"/>
            </a:srgbClr>
          </a:solidFill>
          <a:ln cap="flat">
            <a:noFill/>
            <a:prstDash val="solid"/>
            <a:miter lim="0"/>
          </a:ln>
        </p:spPr>
        <p:txBody>
          <a:bodyPr rtlCol="0"/>
          <a:lstStyle/>
          <a:p>
            <a:pPr algn="ctr"/>
            <a:endParaRPr lang="zh-CN" altLang="en-US"/>
          </a:p>
        </p:txBody>
      </p:sp>
      <p:sp>
        <p:nvSpPr>
          <p:cNvPr id="424" name="rect"/>
          <p:cNvSpPr/>
          <p:nvPr/>
        </p:nvSpPr>
        <p:spPr>
          <a:xfrm>
            <a:off x="6995019" y="3407316"/>
            <a:ext cx="29743" cy="26999"/>
          </a:xfrm>
          <a:prstGeom prst="rect">
            <a:avLst/>
          </a:prstGeom>
          <a:solidFill>
            <a:srgbClr val="727171">
              <a:alpha val="12941"/>
            </a:srgbClr>
          </a:solidFill>
          <a:ln cap="flat">
            <a:noFill/>
            <a:prstDash val="solid"/>
            <a:miter lim="0"/>
          </a:ln>
        </p:spPr>
        <p:txBody>
          <a:bodyPr rtlCol="0"/>
          <a:lstStyle/>
          <a:p>
            <a:pPr algn="ctr"/>
            <a:endParaRPr lang="zh-CN" altLang="en-US"/>
          </a:p>
        </p:txBody>
      </p:sp>
      <p:sp>
        <p:nvSpPr>
          <p:cNvPr id="426" name="rect"/>
          <p:cNvSpPr/>
          <p:nvPr/>
        </p:nvSpPr>
        <p:spPr>
          <a:xfrm>
            <a:off x="7556617" y="7308428"/>
            <a:ext cx="3387" cy="9454"/>
          </a:xfrm>
          <a:prstGeom prst="rect">
            <a:avLst/>
          </a:prstGeom>
          <a:solidFill>
            <a:srgbClr val="727171">
              <a:alpha val="12941"/>
            </a:srgbClr>
          </a:solidFill>
          <a:ln cap="flat">
            <a:noFill/>
            <a:prstDash val="solid"/>
            <a:miter lim="0"/>
          </a:ln>
        </p:spPr>
        <p:txBody>
          <a:bodyPr rtlCol="0"/>
          <a:lstStyle/>
          <a:p>
            <a:pPr algn="ctr"/>
            <a:endParaRPr lang="zh-CN" altLang="en-US"/>
          </a:p>
        </p:txBody>
      </p:sp>
      <p:pic>
        <p:nvPicPr>
          <p:cNvPr id="2" name="图片 1"/>
          <p:cNvPicPr>
            <a:picLocks noChangeAspect="1"/>
          </p:cNvPicPr>
          <p:nvPr>
            <p:custDataLst>
              <p:tags r:id="rId31"/>
            </p:custDataLst>
          </p:nvPr>
        </p:nvPicPr>
        <p:blipFill>
          <a:blip r:embed="rId32"/>
          <a:srcRect l="514" t="31124" r="34" b="31692"/>
          <a:stretch>
            <a:fillRect/>
          </a:stretch>
        </p:blipFill>
        <p:spPr>
          <a:xfrm>
            <a:off x="455930" y="7188835"/>
            <a:ext cx="2489835" cy="662940"/>
          </a:xfrm>
          <a:prstGeom prst="rect">
            <a:avLst/>
          </a:prstGeom>
        </p:spPr>
      </p:pic>
      <p:pic>
        <p:nvPicPr>
          <p:cNvPr id="101" name="图片 100"/>
          <p:cNvPicPr/>
          <p:nvPr/>
        </p:nvPicPr>
        <p:blipFill>
          <a:blip r:embed="rId33"/>
          <a:stretch>
            <a:fillRect/>
          </a:stretch>
        </p:blipFill>
        <p:spPr>
          <a:xfrm>
            <a:off x="5513705" y="8502015"/>
            <a:ext cx="1820545" cy="1729740"/>
          </a:xfrm>
          <a:prstGeom prst="rect">
            <a:avLst/>
          </a:prstGeom>
          <a:noFill/>
          <a:ln w="9525">
            <a:noFill/>
          </a:ln>
        </p:spPr>
      </p:pic>
      <p:pic>
        <p:nvPicPr>
          <p:cNvPr id="102" name="图片 101"/>
          <p:cNvPicPr/>
          <p:nvPr/>
        </p:nvPicPr>
        <p:blipFill>
          <a:blip r:embed="rId34"/>
          <a:stretch>
            <a:fillRect/>
          </a:stretch>
        </p:blipFill>
        <p:spPr>
          <a:xfrm>
            <a:off x="5713095" y="6954520"/>
            <a:ext cx="1496060" cy="1312545"/>
          </a:xfrm>
          <a:prstGeom prst="rect">
            <a:avLst/>
          </a:prstGeom>
          <a:noFill/>
          <a:ln w="9525">
            <a:noFill/>
          </a:ln>
        </p:spPr>
      </p:pic>
      <p:pic>
        <p:nvPicPr>
          <p:cNvPr id="103" name="图片 102"/>
          <p:cNvPicPr/>
          <p:nvPr/>
        </p:nvPicPr>
        <p:blipFill>
          <a:blip r:embed="rId35"/>
          <a:srcRect l="6193" t="27710" r="77" b="20899"/>
          <a:stretch>
            <a:fillRect/>
          </a:stretch>
        </p:blipFill>
        <p:spPr>
          <a:xfrm>
            <a:off x="640715" y="8945880"/>
            <a:ext cx="2188845" cy="612775"/>
          </a:xfrm>
          <a:prstGeom prst="rect">
            <a:avLst/>
          </a:prstGeom>
          <a:noFill/>
          <a:ln w="9525">
            <a:noFill/>
          </a:ln>
        </p:spPr>
      </p:pic>
      <p:sp>
        <p:nvSpPr>
          <p:cNvPr id="3" name="文本框 2"/>
          <p:cNvSpPr txBox="1"/>
          <p:nvPr/>
        </p:nvSpPr>
        <p:spPr>
          <a:xfrm>
            <a:off x="576580" y="2279650"/>
            <a:ext cx="6491605" cy="1588135"/>
          </a:xfrm>
          <a:prstGeom prst="rect">
            <a:avLst/>
          </a:prstGeom>
        </p:spPr>
        <p:txBody>
          <a:bodyPr wrap="square">
            <a:noAutofit/>
            <a:extLst>
              <a:ext uri="{4A0BC546-FE56-4ADE-93B0-CB8AF2F6F144}">
                <wpsdc:textFrameExt xmlns:wpsdc="http://www.wps.cn/officeDocument/2022/drawingmlCustomData" type="text"/>
              </a:ext>
            </a:extLst>
          </a:bodyPr>
          <a:p>
            <a:pPr algn="just"/>
            <a:r>
              <a:rPr lang="zh-CN" altLang="en-US" sz="2000">
                <a:solidFill>
                  <a:srgbClr val="002060"/>
                </a:solidFill>
                <a:latin typeface="Arial" panose="020B0604020202020204" pitchFamily="34" charset="0"/>
                <a:ea typeface="微软雅黑" panose="020B0503020204020204" charset="-122"/>
                <a:cs typeface="Arial" panose="020B0604020202020204" pitchFamily="34" charset="0"/>
              </a:rPr>
              <a:t>More than 1,000 hospitals</a:t>
            </a:r>
            <a:r>
              <a:rPr lang="en-US" altLang="zh-CN" sz="2000">
                <a:solidFill>
                  <a:srgbClr val="002060"/>
                </a:solidFill>
                <a:latin typeface="Arial" panose="020B0604020202020204" pitchFamily="34" charset="0"/>
                <a:ea typeface="微软雅黑" panose="020B0503020204020204" charset="-122"/>
                <a:cs typeface="Arial" panose="020B0604020202020204" pitchFamily="34" charset="0"/>
              </a:rPr>
              <a:t> </a:t>
            </a:r>
            <a:r>
              <a:rPr lang="zh-CN" altLang="en-US" sz="2000">
                <a:solidFill>
                  <a:srgbClr val="002060"/>
                </a:solidFill>
                <a:latin typeface="Arial" panose="020B0604020202020204" pitchFamily="34" charset="0"/>
                <a:ea typeface="微软雅黑" panose="020B0503020204020204" charset="-122"/>
                <a:cs typeface="Arial" panose="020B0604020202020204" pitchFamily="34" charset="0"/>
              </a:rPr>
              <a:t>are using our </a:t>
            </a:r>
            <a:r>
              <a:rPr lang="en-US" altLang="zh-CN" sz="2000">
                <a:solidFill>
                  <a:srgbClr val="002060"/>
                </a:solidFill>
                <a:latin typeface="Arial" panose="020B0604020202020204" pitchFamily="34" charset="0"/>
                <a:ea typeface="微软雅黑" panose="020B0503020204020204" charset="-122"/>
                <a:cs typeface="Arial" panose="020B0604020202020204" pitchFamily="34" charset="0"/>
              </a:rPr>
              <a:t>smart medical solutions...</a:t>
            </a:r>
            <a:endParaRPr lang="en-US" altLang="zh-CN" sz="2000">
              <a:solidFill>
                <a:srgbClr val="002060"/>
              </a:solidFill>
              <a:latin typeface="Arial" panose="020B0604020202020204" pitchFamily="34" charset="0"/>
              <a:ea typeface="微软雅黑" panose="020B0503020204020204" charset="-122"/>
              <a:cs typeface="Arial" panose="020B0604020202020204" pitchFamily="34" charset="0"/>
            </a:endParaRPr>
          </a:p>
        </p:txBody>
      </p:sp>
      <p:pic>
        <p:nvPicPr>
          <p:cNvPr id="104" name="图片 103"/>
          <p:cNvPicPr/>
          <p:nvPr/>
        </p:nvPicPr>
        <p:blipFill>
          <a:blip r:embed="rId36"/>
          <a:stretch>
            <a:fillRect/>
          </a:stretch>
        </p:blipFill>
        <p:spPr>
          <a:xfrm>
            <a:off x="640715" y="8115935"/>
            <a:ext cx="2217420" cy="65151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rect"/>
          <p:cNvSpPr/>
          <p:nvPr/>
        </p:nvSpPr>
        <p:spPr>
          <a:xfrm>
            <a:off x="0" y="0"/>
            <a:ext cx="7559992" cy="10692003"/>
          </a:xfrm>
          <a:prstGeom prst="rect">
            <a:avLst/>
          </a:prstGeom>
          <a:solidFill>
            <a:srgbClr val="1C2D6D">
              <a:alpha val="100000"/>
            </a:srgbClr>
          </a:solidFill>
          <a:ln cap="flat">
            <a:noFill/>
            <a:prstDash val="solid"/>
            <a:miter lim="0"/>
          </a:ln>
        </p:spPr>
        <p:txBody>
          <a:bodyPr rtlCol="0"/>
          <a:lstStyle/>
          <a:p>
            <a:pPr algn="ctr"/>
            <a:endParaRPr lang="zh-CN" altLang="en-US"/>
          </a:p>
        </p:txBody>
      </p:sp>
      <p:sp>
        <p:nvSpPr>
          <p:cNvPr id="572" name="textbox 572"/>
          <p:cNvSpPr/>
          <p:nvPr/>
        </p:nvSpPr>
        <p:spPr>
          <a:xfrm>
            <a:off x="441325" y="9629140"/>
            <a:ext cx="3984625" cy="596900"/>
          </a:xfrm>
          <a:prstGeom prst="rect">
            <a:avLst/>
          </a:prstGeom>
        </p:spPr>
        <p:txBody>
          <a:bodyPr vert="horz" wrap="square" lIns="0" tIns="0" rIns="0" bIns="0"/>
          <a:lstStyle/>
          <a:p>
            <a:pPr algn="l" rtl="0" eaLnBrk="0">
              <a:lnSpc>
                <a:spcPct val="117000"/>
              </a:lnSpc>
            </a:pPr>
            <a:endParaRPr lang="en-US" altLang="en-US" sz="200" dirty="0"/>
          </a:p>
          <a:p>
            <a:pPr marL="245745" indent="-58420" algn="l" rtl="0" eaLnBrk="0">
              <a:lnSpc>
                <a:spcPct val="113000"/>
              </a:lnSpc>
              <a:spcBef>
                <a:spcPts val="0"/>
              </a:spcBef>
              <a:tabLst>
                <a:tab pos="242570" algn="l"/>
              </a:tabLst>
            </a:pPr>
            <a:r>
              <a:rPr sz="1000" kern="0" spc="0" dirty="0">
                <a:solidFill>
                  <a:srgbClr val="FFFFFF">
                    <a:alpha val="100000"/>
                  </a:srgbClr>
                </a:solidFill>
                <a:latin typeface="黑体" panose="02010609060101010101" charset="-122"/>
                <a:ea typeface="黑体" panose="02010609060101010101" charset="-122"/>
                <a:cs typeface="黑体" panose="02010609060101010101" charset="-122"/>
              </a:rPr>
              <a:t>	</a:t>
            </a:r>
            <a:r>
              <a:rPr sz="1800" kern="0" dirty="0">
                <a:solidFill>
                  <a:srgbClr val="FFFFFF">
                    <a:alpha val="100000"/>
                  </a:srgbClr>
                </a:solidFill>
                <a:latin typeface="Calibri" panose="020F0502020204030204" charset="0"/>
                <a:ea typeface="黑体" panose="02010609060101010101" charset="-122"/>
                <a:cs typeface="Calibri" panose="020F0502020204030204" charset="0"/>
              </a:rPr>
              <a:t>RM2002,Han Street International Headquarter ,Wuhan, Hubei,China</a:t>
            </a:r>
            <a:endParaRPr sz="1800" kern="0" dirty="0">
              <a:solidFill>
                <a:srgbClr val="FFFFFF">
                  <a:alpha val="100000"/>
                </a:srgbClr>
              </a:solidFill>
              <a:latin typeface="Calibri" panose="020F0502020204030204" charset="0"/>
              <a:ea typeface="黑体" panose="02010609060101010101" charset="-122"/>
              <a:cs typeface="Calibri" panose="020F0502020204030204" charset="0"/>
            </a:endParaRPr>
          </a:p>
        </p:txBody>
      </p:sp>
      <p:pic>
        <p:nvPicPr>
          <p:cNvPr id="574" name="picture 574"/>
          <p:cNvPicPr>
            <a:picLocks noChangeAspect="1"/>
          </p:cNvPicPr>
          <p:nvPr/>
        </p:nvPicPr>
        <p:blipFill>
          <a:blip r:embed="rId1"/>
          <a:stretch>
            <a:fillRect/>
          </a:stretch>
        </p:blipFill>
        <p:spPr>
          <a:xfrm>
            <a:off x="327226" y="9839906"/>
            <a:ext cx="175044" cy="175056"/>
          </a:xfrm>
          <a:prstGeom prst="rect">
            <a:avLst/>
          </a:prstGeom>
        </p:spPr>
      </p:pic>
      <p:sp>
        <p:nvSpPr>
          <p:cNvPr id="576" name="textbox 576"/>
          <p:cNvSpPr/>
          <p:nvPr/>
        </p:nvSpPr>
        <p:spPr>
          <a:xfrm>
            <a:off x="502285" y="8601075"/>
            <a:ext cx="2078990" cy="927735"/>
          </a:xfrm>
          <a:prstGeom prst="rect">
            <a:avLst/>
          </a:prstGeom>
        </p:spPr>
        <p:txBody>
          <a:bodyPr vert="horz" wrap="square" lIns="0" tIns="0" rIns="0" bIns="0"/>
          <a:lstStyle/>
          <a:p>
            <a:pPr algn="l" rtl="0" eaLnBrk="0">
              <a:lnSpc>
                <a:spcPct val="132000"/>
              </a:lnSpc>
            </a:pPr>
            <a:endParaRPr lang="en-US" altLang="en-US" sz="1600" dirty="0"/>
          </a:p>
          <a:p>
            <a:pPr marL="187325" algn="l" rtl="0" eaLnBrk="0">
              <a:lnSpc>
                <a:spcPct val="84000"/>
              </a:lnSpc>
              <a:spcBef>
                <a:spcPts val="0"/>
              </a:spcBef>
              <a:tabLst>
                <a:tab pos="241300" algn="l"/>
              </a:tabLst>
            </a:pPr>
            <a:r>
              <a:rPr sz="1600" kern="0" spc="0" dirty="0">
                <a:solidFill>
                  <a:srgbClr val="FFFFFF">
                    <a:alpha val="100000"/>
                  </a:srgbClr>
                </a:solidFill>
                <a:latin typeface="黑体" panose="02010609060101010101" charset="-122"/>
                <a:ea typeface="黑体" panose="02010609060101010101" charset="-122"/>
                <a:cs typeface="黑体" panose="02010609060101010101" charset="-122"/>
              </a:rPr>
              <a:t>	</a:t>
            </a:r>
            <a:r>
              <a:rPr lang="en-US" sz="1600" kern="0" spc="0" dirty="0">
                <a:solidFill>
                  <a:srgbClr val="FFFFFF">
                    <a:alpha val="100000"/>
                  </a:srgbClr>
                </a:solidFill>
                <a:latin typeface="黑体" panose="02010609060101010101" charset="-122"/>
                <a:ea typeface="黑体" panose="02010609060101010101" charset="-122"/>
                <a:cs typeface="黑体" panose="02010609060101010101" charset="-122"/>
              </a:rPr>
              <a:t>0086-18627104006</a:t>
            </a:r>
            <a:endParaRPr lang="en-US" sz="1600" kern="0" spc="0" dirty="0">
              <a:solidFill>
                <a:srgbClr val="FFFFFF">
                  <a:alpha val="100000"/>
                </a:srgbClr>
              </a:solidFill>
              <a:latin typeface="黑体" panose="02010609060101010101" charset="-122"/>
              <a:ea typeface="黑体" panose="02010609060101010101" charset="-122"/>
              <a:cs typeface="黑体" panose="02010609060101010101" charset="-122"/>
            </a:endParaRPr>
          </a:p>
          <a:p>
            <a:pPr algn="l" rtl="0" eaLnBrk="0">
              <a:lnSpc>
                <a:spcPct val="110000"/>
              </a:lnSpc>
            </a:pPr>
            <a:endParaRPr lang="en-US" altLang="en-US" sz="700" dirty="0"/>
          </a:p>
          <a:p>
            <a:pPr marL="187325" algn="l" rtl="0" eaLnBrk="0">
              <a:lnSpc>
                <a:spcPct val="84000"/>
              </a:lnSpc>
              <a:spcBef>
                <a:spcPts val="0"/>
              </a:spcBef>
              <a:buClrTx/>
              <a:buSzTx/>
              <a:buFontTx/>
              <a:tabLst>
                <a:tab pos="241300" algn="l"/>
              </a:tabLst>
            </a:pPr>
            <a:r>
              <a:rPr kern="0" spc="0" dirty="0">
                <a:solidFill>
                  <a:srgbClr val="FFFFFF">
                    <a:alpha val="100000"/>
                  </a:srgbClr>
                </a:solidFill>
                <a:latin typeface="Calibri" panose="020F0502020204030204" charset="0"/>
                <a:ea typeface="黑体" panose="02010609060101010101" charset="-122"/>
                <a:cs typeface="Calibri" panose="020F0502020204030204" charset="0"/>
              </a:rPr>
              <a:t>	</a:t>
            </a:r>
            <a:r>
              <a:rPr kern="0" dirty="0">
                <a:solidFill>
                  <a:srgbClr val="FFFFFF">
                    <a:alpha val="100000"/>
                  </a:srgbClr>
                </a:solidFill>
                <a:latin typeface="Calibri" panose="020F0502020204030204" charset="0"/>
                <a:ea typeface="黑体" panose="02010609060101010101" charset="-122"/>
                <a:cs typeface="Calibri" panose="020F0502020204030204" charset="0"/>
              </a:rPr>
              <a:t>info@reverife.com</a:t>
            </a:r>
            <a:endParaRPr kern="0" dirty="0">
              <a:solidFill>
                <a:srgbClr val="FFFFFF">
                  <a:alpha val="100000"/>
                </a:srgbClr>
              </a:solidFill>
              <a:latin typeface="Calibri" panose="020F0502020204030204" charset="0"/>
              <a:ea typeface="黑体" panose="02010609060101010101" charset="-122"/>
              <a:cs typeface="Calibri" panose="020F0502020204030204" charset="0"/>
            </a:endParaRPr>
          </a:p>
          <a:p>
            <a:pPr marL="187325" algn="l" rtl="0" eaLnBrk="0">
              <a:lnSpc>
                <a:spcPct val="84000"/>
              </a:lnSpc>
              <a:spcBef>
                <a:spcPts val="0"/>
              </a:spcBef>
              <a:buClrTx/>
              <a:buSzTx/>
              <a:buFontTx/>
              <a:tabLst>
                <a:tab pos="241300" algn="l"/>
              </a:tabLst>
            </a:pPr>
            <a:r>
              <a:rPr lang="en-US" kern="0" dirty="0">
                <a:solidFill>
                  <a:srgbClr val="FFFFFF">
                    <a:alpha val="100000"/>
                  </a:srgbClr>
                </a:solidFill>
                <a:latin typeface="Calibri" panose="020F0502020204030204" charset="0"/>
                <a:ea typeface="黑体" panose="02010609060101010101" charset="-122"/>
                <a:cs typeface="Calibri" panose="020F0502020204030204" charset="0"/>
              </a:rPr>
              <a:t> www.reverife.com</a:t>
            </a:r>
            <a:endParaRPr lang="en-US" kern="0" dirty="0">
              <a:solidFill>
                <a:srgbClr val="FFFFFF">
                  <a:alpha val="100000"/>
                </a:srgbClr>
              </a:solidFill>
              <a:latin typeface="Calibri" panose="020F0502020204030204" charset="0"/>
              <a:ea typeface="黑体" panose="02010609060101010101" charset="-122"/>
              <a:cs typeface="Calibri" panose="020F0502020204030204" charset="0"/>
            </a:endParaRPr>
          </a:p>
        </p:txBody>
      </p:sp>
      <p:pic>
        <p:nvPicPr>
          <p:cNvPr id="578" name="picture 578"/>
          <p:cNvPicPr>
            <a:picLocks noChangeAspect="1"/>
          </p:cNvPicPr>
          <p:nvPr/>
        </p:nvPicPr>
        <p:blipFill>
          <a:blip r:embed="rId2"/>
          <a:stretch>
            <a:fillRect/>
          </a:stretch>
        </p:blipFill>
        <p:spPr>
          <a:xfrm rot="21600000">
            <a:off x="327226" y="9282583"/>
            <a:ext cx="175044" cy="175056"/>
          </a:xfrm>
          <a:prstGeom prst="rect">
            <a:avLst/>
          </a:prstGeom>
        </p:spPr>
      </p:pic>
      <p:pic>
        <p:nvPicPr>
          <p:cNvPr id="580" name="picture 580"/>
          <p:cNvPicPr>
            <a:picLocks noChangeAspect="1"/>
          </p:cNvPicPr>
          <p:nvPr/>
        </p:nvPicPr>
        <p:blipFill>
          <a:blip r:embed="rId3"/>
          <a:stretch>
            <a:fillRect/>
          </a:stretch>
        </p:blipFill>
        <p:spPr>
          <a:xfrm rot="21600000">
            <a:off x="327025" y="8920480"/>
            <a:ext cx="205740" cy="205740"/>
          </a:xfrm>
          <a:prstGeom prst="rect">
            <a:avLst/>
          </a:prstGeom>
        </p:spPr>
      </p:pic>
      <p:sp>
        <p:nvSpPr>
          <p:cNvPr id="586" name="textbox 586"/>
          <p:cNvSpPr/>
          <p:nvPr/>
        </p:nvSpPr>
        <p:spPr>
          <a:xfrm>
            <a:off x="441325" y="8312150"/>
            <a:ext cx="1725295" cy="313690"/>
          </a:xfrm>
          <a:prstGeom prst="rect">
            <a:avLst/>
          </a:prstGeom>
        </p:spPr>
        <p:txBody>
          <a:bodyPr vert="horz" wrap="square" lIns="0" tIns="0" rIns="0" bIns="0"/>
          <a:lstStyle/>
          <a:p>
            <a:pPr algn="l" rtl="0" eaLnBrk="0">
              <a:lnSpc>
                <a:spcPct val="78000"/>
              </a:lnSpc>
            </a:pPr>
            <a:endParaRPr lang="en-US" altLang="en-US" sz="100" dirty="0"/>
          </a:p>
          <a:p>
            <a:pPr marL="12700" algn="l" rtl="0" eaLnBrk="0">
              <a:lnSpc>
                <a:spcPct val="79000"/>
              </a:lnSpc>
            </a:pPr>
            <a:r>
              <a:rPr sz="1800" b="1" kern="0" spc="20" dirty="0">
                <a:solidFill>
                  <a:srgbClr val="FFFFFF">
                    <a:alpha val="100000"/>
                  </a:srgbClr>
                </a:solidFill>
                <a:latin typeface="Calibri" panose="020F0502020204030204" charset="0"/>
                <a:ea typeface="Times New Roman" panose="02020603050405020304"/>
                <a:cs typeface="Calibri" panose="020F0502020204030204" charset="0"/>
              </a:rPr>
              <a:t>CONTACT</a:t>
            </a:r>
            <a:r>
              <a:rPr sz="1800" b="1" kern="0" spc="10" dirty="0">
                <a:solidFill>
                  <a:srgbClr val="FFFFFF">
                    <a:alpha val="100000"/>
                  </a:srgbClr>
                </a:solidFill>
                <a:latin typeface="Calibri" panose="020F0502020204030204" charset="0"/>
                <a:ea typeface="Times New Roman" panose="02020603050405020304"/>
                <a:cs typeface="Calibri" panose="020F0502020204030204" charset="0"/>
              </a:rPr>
              <a:t>  </a:t>
            </a:r>
            <a:r>
              <a:rPr sz="1800" b="1" kern="0" spc="20" dirty="0">
                <a:solidFill>
                  <a:srgbClr val="FFFFFF">
                    <a:alpha val="100000"/>
                  </a:srgbClr>
                </a:solidFill>
                <a:latin typeface="Calibri" panose="020F0502020204030204" charset="0"/>
                <a:ea typeface="Times New Roman" panose="02020603050405020304"/>
                <a:cs typeface="Calibri" panose="020F0502020204030204" charset="0"/>
              </a:rPr>
              <a:t>US</a:t>
            </a:r>
            <a:endParaRPr lang="en-US" altLang="en-US" sz="1800" b="1" dirty="0">
              <a:latin typeface="Calibri" panose="020F0502020204030204" charset="0"/>
              <a:cs typeface="Calibri" panose="020F0502020204030204" charset="0"/>
            </a:endParaRPr>
          </a:p>
        </p:txBody>
      </p:sp>
      <p:pic>
        <p:nvPicPr>
          <p:cNvPr id="588" name="picture 588"/>
          <p:cNvPicPr>
            <a:picLocks noChangeAspect="1"/>
          </p:cNvPicPr>
          <p:nvPr/>
        </p:nvPicPr>
        <p:blipFill>
          <a:blip r:embed="rId4"/>
          <a:stretch>
            <a:fillRect/>
          </a:stretch>
        </p:blipFill>
        <p:spPr>
          <a:xfrm rot="21600000">
            <a:off x="326999" y="8737154"/>
            <a:ext cx="2575496" cy="26874"/>
          </a:xfrm>
          <a:prstGeom prst="rect">
            <a:avLst/>
          </a:prstGeom>
        </p:spPr>
      </p:pic>
      <p:sp>
        <p:nvSpPr>
          <p:cNvPr id="2" name="textbox 586"/>
          <p:cNvSpPr/>
          <p:nvPr/>
        </p:nvSpPr>
        <p:spPr>
          <a:xfrm>
            <a:off x="1981835" y="3357245"/>
            <a:ext cx="4104005" cy="1868170"/>
          </a:xfrm>
          <a:prstGeom prst="rect">
            <a:avLst/>
          </a:prstGeom>
        </p:spPr>
        <p:txBody>
          <a:bodyPr vert="horz" wrap="square" lIns="0" tIns="0" rIns="0" bIns="0"/>
          <a:p>
            <a:pPr algn="l" rtl="0" eaLnBrk="0">
              <a:lnSpc>
                <a:spcPct val="78000"/>
              </a:lnSpc>
            </a:pPr>
            <a:endParaRPr lang="en-US" altLang="en-US" sz="5400" b="1" dirty="0">
              <a:solidFill>
                <a:schemeClr val="bg1"/>
              </a:solidFill>
            </a:endParaRPr>
          </a:p>
          <a:p>
            <a:pPr marL="12700" algn="l" rtl="0" eaLnBrk="0">
              <a:lnSpc>
                <a:spcPct val="79000"/>
              </a:lnSpc>
            </a:pPr>
            <a:r>
              <a:rPr lang="en-US" altLang="en-US" sz="5400" b="1" dirty="0">
                <a:solidFill>
                  <a:schemeClr val="bg1"/>
                </a:solidFill>
              </a:rPr>
              <a:t>REVERIFE</a:t>
            </a:r>
            <a:endParaRPr lang="en-US" altLang="en-US" sz="5400" b="1" dirty="0">
              <a:solidFill>
                <a:schemeClr val="bg1"/>
              </a:solidFill>
            </a:endParaRPr>
          </a:p>
          <a:p>
            <a:pPr marL="12700" algn="l" rtl="0" eaLnBrk="0">
              <a:lnSpc>
                <a:spcPct val="79000"/>
              </a:lnSpc>
            </a:pPr>
            <a:r>
              <a:rPr lang="en-US" altLang="en-US" sz="3200" dirty="0">
                <a:solidFill>
                  <a:schemeClr val="bg1"/>
                </a:solidFill>
              </a:rPr>
              <a:t> Reverence for life </a:t>
            </a:r>
            <a:endParaRPr lang="en-US" altLang="en-US" sz="32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6"/>
          <p:cNvPicPr>
            <a:picLocks noChangeAspect="1"/>
          </p:cNvPicPr>
          <p:nvPr/>
        </p:nvPicPr>
        <p:blipFill>
          <a:blip r:embed="rId1"/>
          <a:stretch>
            <a:fillRect/>
          </a:stretch>
        </p:blipFill>
        <p:spPr>
          <a:xfrm rot="21600000">
            <a:off x="0" y="1148258"/>
            <a:ext cx="7546171" cy="8419997"/>
          </a:xfrm>
          <a:prstGeom prst="rect">
            <a:avLst/>
          </a:prstGeom>
        </p:spPr>
      </p:pic>
      <p:sp>
        <p:nvSpPr>
          <p:cNvPr id="28" name="rect"/>
          <p:cNvSpPr/>
          <p:nvPr/>
        </p:nvSpPr>
        <p:spPr>
          <a:xfrm>
            <a:off x="449580" y="1278255"/>
            <a:ext cx="6705600" cy="8055610"/>
          </a:xfrm>
          <a:prstGeom prst="rect">
            <a:avLst/>
          </a:prstGeom>
          <a:solidFill>
            <a:srgbClr val="1C2D6D">
              <a:alpha val="100000"/>
            </a:srgbClr>
          </a:solidFill>
          <a:ln cap="flat">
            <a:noFill/>
            <a:prstDash val="solid"/>
            <a:miter lim="0"/>
          </a:ln>
        </p:spPr>
        <p:txBody>
          <a:bodyPr rtlCol="0"/>
          <a:lstStyle/>
          <a:p>
            <a:pPr algn="ctr"/>
            <a:endParaRPr lang="zh-CN" altLang="en-US"/>
          </a:p>
        </p:txBody>
      </p:sp>
      <p:sp>
        <p:nvSpPr>
          <p:cNvPr id="30" name="textbox 30"/>
          <p:cNvSpPr/>
          <p:nvPr/>
        </p:nvSpPr>
        <p:spPr>
          <a:xfrm>
            <a:off x="739048" y="2679585"/>
            <a:ext cx="6207125" cy="3560445"/>
          </a:xfrm>
          <a:prstGeom prst="rect">
            <a:avLst/>
          </a:prstGeom>
        </p:spPr>
        <p:txBody>
          <a:bodyPr vert="horz" wrap="square" lIns="0" tIns="0" rIns="0" bIns="0"/>
          <a:lstStyle/>
          <a:p>
            <a:pPr algn="l" rtl="0" eaLnBrk="0">
              <a:lnSpc>
                <a:spcPct val="84000"/>
              </a:lnSpc>
            </a:pPr>
            <a:endParaRPr lang="en-US" altLang="en-US" sz="100" dirty="0"/>
          </a:p>
          <a:p>
            <a:pPr marL="13970" algn="l" rtl="0" eaLnBrk="0">
              <a:lnSpc>
                <a:spcPct val="89000"/>
              </a:lnSpc>
            </a:pPr>
            <a:endParaRPr lang="en-US" altLang="en-US" sz="1200" dirty="0"/>
          </a:p>
        </p:txBody>
      </p:sp>
      <p:sp>
        <p:nvSpPr>
          <p:cNvPr id="34" name="textbox 34"/>
          <p:cNvSpPr/>
          <p:nvPr/>
        </p:nvSpPr>
        <p:spPr>
          <a:xfrm>
            <a:off x="739140" y="1843405"/>
            <a:ext cx="6553835" cy="402590"/>
          </a:xfrm>
          <a:prstGeom prst="rect">
            <a:avLst/>
          </a:prstGeom>
        </p:spPr>
        <p:txBody>
          <a:bodyPr vert="horz" wrap="square" lIns="0" tIns="0" rIns="0" bIns="0"/>
          <a:lstStyle/>
          <a:p>
            <a:pPr algn="l" rtl="0" eaLnBrk="0">
              <a:lnSpc>
                <a:spcPct val="75000"/>
              </a:lnSpc>
            </a:pPr>
            <a:endParaRPr lang="en-US" altLang="en-US" sz="100" dirty="0"/>
          </a:p>
          <a:p>
            <a:pPr marL="12700" algn="l" rtl="0" eaLnBrk="0">
              <a:lnSpc>
                <a:spcPct val="80000"/>
              </a:lnSpc>
            </a:pPr>
            <a:r>
              <a:rPr sz="2400" b="1" kern="0" spc="-40" dirty="0">
                <a:solidFill>
                  <a:srgbClr val="FFFFFF">
                    <a:alpha val="100000"/>
                  </a:srgbClr>
                </a:solidFill>
                <a:latin typeface="Arial Black" panose="020B0A04020102020204" charset="0"/>
                <a:ea typeface="微软雅黑" panose="020B0503020204020204" charset="-122"/>
                <a:cs typeface="Arial Black" panose="020B0A04020102020204" charset="0"/>
              </a:rPr>
              <a:t>COMPANY  INTRO</a:t>
            </a:r>
            <a:r>
              <a:rPr sz="2400" b="1" kern="0" spc="-50" dirty="0">
                <a:solidFill>
                  <a:srgbClr val="FFFFFF">
                    <a:alpha val="100000"/>
                  </a:srgbClr>
                </a:solidFill>
                <a:latin typeface="Arial Black" panose="020B0A04020102020204" charset="0"/>
                <a:ea typeface="微软雅黑" panose="020B0503020204020204" charset="-122"/>
                <a:cs typeface="Arial Black" panose="020B0A04020102020204" charset="0"/>
              </a:rPr>
              <a:t>DUCTION</a:t>
            </a:r>
            <a:endParaRPr lang="en-US" altLang="en-US" sz="2400" b="1" dirty="0">
              <a:latin typeface="Arial Black" panose="020B0A04020102020204" charset="0"/>
              <a:ea typeface="微软雅黑" panose="020B0503020204020204" charset="-122"/>
              <a:cs typeface="Arial Black" panose="020B0A04020102020204" charset="0"/>
            </a:endParaRPr>
          </a:p>
        </p:txBody>
      </p:sp>
      <p:sp>
        <p:nvSpPr>
          <p:cNvPr id="36" name="textbox 36"/>
          <p:cNvSpPr/>
          <p:nvPr/>
        </p:nvSpPr>
        <p:spPr>
          <a:xfrm>
            <a:off x="5478145" y="475615"/>
            <a:ext cx="1677035" cy="432435"/>
          </a:xfrm>
          <a:prstGeom prst="rect">
            <a:avLst/>
          </a:prstGeom>
        </p:spPr>
        <p:txBody>
          <a:bodyPr vert="horz" wrap="square" lIns="0" tIns="0" rIns="0" bIns="0"/>
          <a:lstStyle/>
          <a:p>
            <a:pPr algn="l" rtl="0" eaLnBrk="0">
              <a:lnSpc>
                <a:spcPct val="90000"/>
              </a:lnSpc>
            </a:pPr>
            <a:endParaRPr lang="en-US" altLang="en-US" sz="100" dirty="0"/>
          </a:p>
          <a:p>
            <a:pPr marL="13970" indent="-1270" algn="l" rtl="0" eaLnBrk="0">
              <a:lnSpc>
                <a:spcPct val="111000"/>
              </a:lnSpc>
            </a:pPr>
            <a:r>
              <a:rPr sz="1500" kern="0" spc="0" dirty="0">
                <a:solidFill>
                  <a:srgbClr val="1C2D6D">
                    <a:alpha val="100000"/>
                  </a:srgbClr>
                </a:solidFill>
                <a:latin typeface="黑体" panose="02010609060101010101" charset="-122"/>
                <a:ea typeface="黑体" panose="02010609060101010101" charset="-122"/>
                <a:cs typeface="黑体" panose="02010609060101010101" charset="-122"/>
              </a:rPr>
              <a:t> </a:t>
            </a:r>
            <a:r>
              <a:rPr sz="900" kern="0" spc="200" dirty="0">
                <a:solidFill>
                  <a:srgbClr val="1C2D6D">
                    <a:alpha val="100000"/>
                  </a:srgbClr>
                </a:solidFill>
                <a:latin typeface="Arial" panose="020B0604020202020204"/>
                <a:ea typeface="Arial" panose="020B0604020202020204"/>
                <a:cs typeface="Arial" panose="020B0604020202020204"/>
              </a:rPr>
              <a:t>www</a:t>
            </a:r>
            <a:r>
              <a:rPr lang="en-US" sz="900" kern="0" spc="200" dirty="0">
                <a:solidFill>
                  <a:srgbClr val="1C2D6D">
                    <a:alpha val="100000"/>
                  </a:srgbClr>
                </a:solidFill>
                <a:latin typeface="Arial" panose="020B0604020202020204"/>
                <a:ea typeface="Arial" panose="020B0604020202020204"/>
                <a:cs typeface="Arial" panose="020B0604020202020204"/>
              </a:rPr>
              <a:t>.reverife</a:t>
            </a:r>
            <a:r>
              <a:rPr sz="900" kern="0" spc="190" dirty="0">
                <a:solidFill>
                  <a:srgbClr val="1C2D6D">
                    <a:alpha val="100000"/>
                  </a:srgbClr>
                </a:solidFill>
                <a:latin typeface="Arial" panose="020B0604020202020204"/>
                <a:ea typeface="Arial" panose="020B0604020202020204"/>
                <a:cs typeface="Arial" panose="020B0604020202020204"/>
              </a:rPr>
              <a:t>.</a:t>
            </a:r>
            <a:r>
              <a:rPr lang="en-US" sz="900" kern="0" spc="190" dirty="0">
                <a:solidFill>
                  <a:srgbClr val="1C2D6D">
                    <a:alpha val="100000"/>
                  </a:srgbClr>
                </a:solidFill>
                <a:latin typeface="Arial" panose="020B0604020202020204"/>
                <a:ea typeface="Arial" panose="020B0604020202020204"/>
                <a:cs typeface="Arial" panose="020B0604020202020204"/>
              </a:rPr>
              <a:t>com</a:t>
            </a:r>
            <a:endParaRPr lang="en-US" sz="900" kern="0" spc="190" dirty="0">
              <a:solidFill>
                <a:srgbClr val="1C2D6D">
                  <a:alpha val="100000"/>
                </a:srgbClr>
              </a:solidFill>
              <a:latin typeface="Arial" panose="020B0604020202020204"/>
              <a:ea typeface="Arial" panose="020B0604020202020204"/>
              <a:cs typeface="Arial" panose="020B0604020202020204"/>
            </a:endParaRPr>
          </a:p>
        </p:txBody>
      </p:sp>
      <p:sp>
        <p:nvSpPr>
          <p:cNvPr id="2" name="文本框 1"/>
          <p:cNvSpPr txBox="1"/>
          <p:nvPr/>
        </p:nvSpPr>
        <p:spPr>
          <a:xfrm>
            <a:off x="654050" y="2219960"/>
            <a:ext cx="6332220" cy="4707890"/>
          </a:xfrm>
          <a:prstGeom prst="rect">
            <a:avLst/>
          </a:prstGeom>
        </p:spPr>
        <p:txBody>
          <a:bodyPr wrap="square">
            <a:spAutoFit/>
            <a:extLst>
              <a:ext uri="{4A0BC546-FE56-4ADE-93B0-CB8AF2F6F144}">
                <wpsdc:textFrameExt xmlns:wpsdc="http://www.wps.cn/officeDocument/2022/drawingmlCustomData" type="text"/>
              </a:ext>
            </a:extLst>
          </a:bodyPr>
          <a:p>
            <a:pPr algn="just"/>
            <a:r>
              <a:rPr lang="zh-CN" altLang="en-US" sz="1200">
                <a:solidFill>
                  <a:schemeClr val="bg1"/>
                </a:solidFill>
                <a:latin typeface="Arial" panose="020B0604020202020204" pitchFamily="34" charset="0"/>
                <a:ea typeface="微软雅黑" panose="020B0503020204020204" charset="-122"/>
              </a:rPr>
              <a:t>Reverife is a high-tech enterprise specializing in medical informatization, medical software, medical devices, hospital Internet of things and other products, research and development, production, sales and service. It is an intelligent manufacturer with </a:t>
            </a:r>
            <a:r>
              <a:rPr lang="en-US" altLang="zh-CN" sz="1200">
                <a:solidFill>
                  <a:schemeClr val="bg1"/>
                </a:solidFill>
                <a:latin typeface="Arial" panose="020B0604020202020204" pitchFamily="34" charset="0"/>
                <a:ea typeface="微软雅黑" panose="020B0503020204020204" charset="-122"/>
              </a:rPr>
              <a:t>“</a:t>
            </a:r>
            <a:r>
              <a:rPr lang="zh-CN" altLang="en-US" sz="1200">
                <a:solidFill>
                  <a:schemeClr val="bg1"/>
                </a:solidFill>
                <a:latin typeface="Arial" panose="020B0604020202020204" pitchFamily="34" charset="0"/>
                <a:ea typeface="微软雅黑" panose="020B0503020204020204" charset="-122"/>
              </a:rPr>
              <a:t>mobile medical and intelligent medical</a:t>
            </a:r>
            <a:r>
              <a:rPr lang="en-US" altLang="zh-CN" sz="1200">
                <a:solidFill>
                  <a:schemeClr val="bg1"/>
                </a:solidFill>
                <a:latin typeface="Arial" panose="020B0604020202020204" pitchFamily="34" charset="0"/>
                <a:ea typeface="微软雅黑" panose="020B0503020204020204" charset="-122"/>
              </a:rPr>
              <a:t>”</a:t>
            </a:r>
            <a:r>
              <a:rPr lang="zh-CN" altLang="en-US" sz="1200">
                <a:solidFill>
                  <a:schemeClr val="bg1"/>
                </a:solidFill>
                <a:latin typeface="Arial" panose="020B0604020202020204" pitchFamily="34" charset="0"/>
                <a:ea typeface="微软雅黑" panose="020B0503020204020204" charset="-122"/>
              </a:rPr>
              <a:t> as its core products and provides information system solutions for hospitals. The company serves the construction of national hospital medical information projects, and has more than 1000 customers nationwide. For the hospital management process, the company has launched various information products covering hospital smart wards, smart operating rooms, medical textile goods management systems and consumables management systems. The company with advanced management concepts and methods to ensure the high quality of products, reached the industry leading level. The existing plant area of the company is nearly 40,000 square meters, and the total investment is 300 million yuan. At Reverife Medical Health Center, we are always in awe of good intentions, motivated by love and passion to harness the innovative power of smart medicine to provide meaningful solutions for the global health care industry. Working to make people around the world healthier.</a:t>
            </a:r>
            <a:endParaRPr lang="zh-CN" altLang="en-US" sz="1200">
              <a:solidFill>
                <a:schemeClr val="bg1"/>
              </a:solidFill>
              <a:latin typeface="Arial" panose="020B0604020202020204" pitchFamily="34" charset="0"/>
              <a:ea typeface="微软雅黑" panose="020B0503020204020204" charset="-122"/>
            </a:endParaRPr>
          </a:p>
          <a:p>
            <a:pPr algn="just"/>
            <a:endParaRPr lang="zh-CN" altLang="en-US" sz="1200">
              <a:solidFill>
                <a:schemeClr val="bg1"/>
              </a:solidFill>
              <a:latin typeface="Arial" panose="020B0604020202020204" pitchFamily="34" charset="0"/>
              <a:ea typeface="微软雅黑" panose="020B0503020204020204" charset="-122"/>
            </a:endParaRPr>
          </a:p>
          <a:p>
            <a:pPr algn="just"/>
            <a:r>
              <a:rPr lang="zh-CN" altLang="en-US" sz="1200">
                <a:solidFill>
                  <a:schemeClr val="bg1"/>
                </a:solidFill>
                <a:latin typeface="Arial" panose="020B0604020202020204" pitchFamily="34" charset="0"/>
                <a:ea typeface="微软雅黑" panose="020B0503020204020204" charset="-122"/>
              </a:rPr>
              <a:t>Reverife comes from two words: </a:t>
            </a:r>
            <a:r>
              <a:rPr lang="en-US" altLang="zh-CN" sz="1200">
                <a:solidFill>
                  <a:schemeClr val="bg1"/>
                </a:solidFill>
                <a:latin typeface="Arial" panose="020B0604020202020204" pitchFamily="34" charset="0"/>
                <a:ea typeface="微软雅黑" panose="020B0503020204020204" charset="-122"/>
              </a:rPr>
              <a:t>“</a:t>
            </a:r>
            <a:r>
              <a:rPr lang="zh-CN" altLang="en-US" sz="1200">
                <a:solidFill>
                  <a:schemeClr val="bg1"/>
                </a:solidFill>
                <a:latin typeface="Arial" panose="020B0604020202020204" pitchFamily="34" charset="0"/>
                <a:ea typeface="微软雅黑" panose="020B0503020204020204" charset="-122"/>
              </a:rPr>
              <a:t>Reverence</a:t>
            </a:r>
            <a:r>
              <a:rPr lang="en-US" altLang="zh-CN" sz="1200">
                <a:solidFill>
                  <a:schemeClr val="bg1"/>
                </a:solidFill>
                <a:latin typeface="Arial" panose="020B0604020202020204" pitchFamily="34" charset="0"/>
                <a:ea typeface="微软雅黑" panose="020B0503020204020204" charset="-122"/>
              </a:rPr>
              <a:t>”</a:t>
            </a:r>
            <a:r>
              <a:rPr lang="zh-CN" altLang="en-US" sz="1200">
                <a:solidFill>
                  <a:schemeClr val="bg1"/>
                </a:solidFill>
                <a:latin typeface="Arial" panose="020B0604020202020204" pitchFamily="34" charset="0"/>
                <a:ea typeface="微软雅黑" panose="020B0503020204020204" charset="-122"/>
              </a:rPr>
              <a:t> and </a:t>
            </a:r>
            <a:r>
              <a:rPr lang="en-US" altLang="zh-CN" sz="1200">
                <a:solidFill>
                  <a:schemeClr val="bg1"/>
                </a:solidFill>
                <a:latin typeface="Arial" panose="020B0604020202020204" pitchFamily="34" charset="0"/>
                <a:ea typeface="微软雅黑" panose="020B0503020204020204" charset="-122"/>
              </a:rPr>
              <a:t>“</a:t>
            </a:r>
            <a:r>
              <a:rPr lang="zh-CN" altLang="en-US" sz="1200">
                <a:solidFill>
                  <a:schemeClr val="bg1"/>
                </a:solidFill>
                <a:latin typeface="Arial" panose="020B0604020202020204" pitchFamily="34" charset="0"/>
                <a:ea typeface="微软雅黑" panose="020B0503020204020204" charset="-122"/>
              </a:rPr>
              <a:t>life</a:t>
            </a:r>
            <a:r>
              <a:rPr lang="en-US" altLang="zh-CN" sz="1200">
                <a:solidFill>
                  <a:schemeClr val="bg1"/>
                </a:solidFill>
                <a:latin typeface="Arial" panose="020B0604020202020204" pitchFamily="34" charset="0"/>
                <a:ea typeface="微软雅黑" panose="020B0503020204020204" charset="-122"/>
              </a:rPr>
              <a:t>”</a:t>
            </a:r>
            <a:r>
              <a:rPr lang="zh-CN" altLang="en-US" sz="1200">
                <a:solidFill>
                  <a:schemeClr val="bg1"/>
                </a:solidFill>
                <a:latin typeface="Arial" panose="020B0604020202020204" pitchFamily="34" charset="0"/>
                <a:ea typeface="微软雅黑" panose="020B0503020204020204" charset="-122"/>
              </a:rPr>
              <a:t>. These two words reflect the inestimable preciousness of life, let us reverently revere the uniqueness and impermanence of each life. It conveys the company</a:t>
            </a:r>
            <a:r>
              <a:rPr lang="en-US" altLang="zh-CN" sz="1200">
                <a:solidFill>
                  <a:schemeClr val="bg1"/>
                </a:solidFill>
                <a:latin typeface="Arial" panose="020B0604020202020204" pitchFamily="34" charset="0"/>
                <a:ea typeface="微软雅黑" panose="020B0503020204020204" charset="-122"/>
              </a:rPr>
              <a:t>’</a:t>
            </a:r>
            <a:r>
              <a:rPr lang="zh-CN" altLang="en-US" sz="1200">
                <a:solidFill>
                  <a:schemeClr val="bg1"/>
                </a:solidFill>
                <a:latin typeface="Arial" panose="020B0604020202020204" pitchFamily="34" charset="0"/>
                <a:ea typeface="微软雅黑" panose="020B0503020204020204" charset="-122"/>
              </a:rPr>
              <a:t>s innovative smart healthcare solutions to solve the challenges faced by patients and healthcare professionals, together with careful care of every living power. Reverife</a:t>
            </a:r>
            <a:r>
              <a:rPr lang="en-US" altLang="zh-CN" sz="1200">
                <a:solidFill>
                  <a:schemeClr val="bg1"/>
                </a:solidFill>
                <a:latin typeface="Arial" panose="020B0604020202020204" pitchFamily="34" charset="0"/>
                <a:ea typeface="微软雅黑" panose="020B0503020204020204" charset="-122"/>
              </a:rPr>
              <a:t>’</a:t>
            </a:r>
            <a:r>
              <a:rPr lang="zh-CN" altLang="en-US" sz="1200">
                <a:solidFill>
                  <a:schemeClr val="bg1"/>
                </a:solidFill>
                <a:latin typeface="Arial" panose="020B0604020202020204" pitchFamily="34" charset="0"/>
                <a:ea typeface="微软雅黑" panose="020B0503020204020204" charset="-122"/>
              </a:rPr>
              <a:t>s mission is to make smart healthcare more digital, smarter and safer to improve the performance of patients and healthcare professionals and protect people</a:t>
            </a:r>
            <a:r>
              <a:rPr lang="en-US" altLang="zh-CN" sz="1200">
                <a:solidFill>
                  <a:schemeClr val="bg1"/>
                </a:solidFill>
                <a:latin typeface="Arial" panose="020B0604020202020204" pitchFamily="34" charset="0"/>
                <a:ea typeface="微软雅黑" panose="020B0503020204020204" charset="-122"/>
              </a:rPr>
              <a:t>’</a:t>
            </a:r>
            <a:r>
              <a:rPr lang="zh-CN" altLang="en-US" sz="1200">
                <a:solidFill>
                  <a:schemeClr val="bg1"/>
                </a:solidFill>
                <a:latin typeface="Arial" panose="020B0604020202020204" pitchFamily="34" charset="0"/>
                <a:ea typeface="微软雅黑" panose="020B0503020204020204" charset="-122"/>
              </a:rPr>
              <a:t>s health. Its diversified product portfolio covers multiple healthcare fields such as intelligent medical devices, intelligent medical total solutions, and health information management systems.</a:t>
            </a:r>
            <a:endParaRPr lang="zh-CN" altLang="en-US" sz="1200">
              <a:solidFill>
                <a:schemeClr val="bg1"/>
              </a:solidFill>
              <a:latin typeface="Arial" panose="020B0604020202020204" pitchFamily="34" charset="0"/>
              <a:ea typeface="微软雅黑" panose="020B0503020204020204" charset="-122"/>
            </a:endParaRPr>
          </a:p>
        </p:txBody>
      </p:sp>
      <p:pic>
        <p:nvPicPr>
          <p:cNvPr id="3" name="图片 2"/>
          <p:cNvPicPr>
            <a:picLocks noChangeAspect="1"/>
          </p:cNvPicPr>
          <p:nvPr>
            <p:custDataLst>
              <p:tags r:id="rId2"/>
            </p:custDataLst>
          </p:nvPr>
        </p:nvPicPr>
        <p:blipFill>
          <a:blip r:embed="rId3"/>
          <a:stretch>
            <a:fillRect/>
          </a:stretch>
        </p:blipFill>
        <p:spPr>
          <a:xfrm>
            <a:off x="739140" y="6927850"/>
            <a:ext cx="6159500" cy="22529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8"/>
          <p:cNvSpPr/>
          <p:nvPr/>
        </p:nvSpPr>
        <p:spPr>
          <a:xfrm>
            <a:off x="0" y="0"/>
            <a:ext cx="7560309" cy="1821179"/>
          </a:xfrm>
          <a:prstGeom prst="rect">
            <a:avLst/>
          </a:prstGeom>
          <a:solidFill>
            <a:srgbClr val="1C2D6D"/>
          </a:solidFill>
        </p:spPr>
        <p:txBody>
          <a:bodyPr vert="horz" wrap="square" lIns="0" tIns="0" rIns="0" bIns="0"/>
          <a:lstStyle/>
          <a:p>
            <a:pPr algn="l" rtl="0" eaLnBrk="0">
              <a:lnSpc>
                <a:spcPct val="112000"/>
              </a:lnSpc>
            </a:pPr>
            <a:endParaRPr lang="en-US" altLang="en-US" sz="1000" dirty="0"/>
          </a:p>
          <a:p>
            <a:pPr algn="l" rtl="0" eaLnBrk="0">
              <a:lnSpc>
                <a:spcPct val="112000"/>
              </a:lnSpc>
            </a:pPr>
            <a:endParaRPr lang="en-US" altLang="en-US" sz="1000" dirty="0"/>
          </a:p>
          <a:p>
            <a:pPr algn="l" rtl="0" eaLnBrk="0">
              <a:lnSpc>
                <a:spcPct val="112000"/>
              </a:lnSpc>
            </a:pPr>
            <a:endParaRPr lang="en-US" altLang="en-US" sz="1000" dirty="0"/>
          </a:p>
          <a:p>
            <a:pPr algn="l" rtl="0" eaLnBrk="0">
              <a:lnSpc>
                <a:spcPct val="112000"/>
              </a:lnSpc>
            </a:pPr>
            <a:endParaRPr lang="en-US" altLang="en-US" sz="1000" dirty="0"/>
          </a:p>
          <a:p>
            <a:pPr algn="l" rtl="0" eaLnBrk="0">
              <a:lnSpc>
                <a:spcPct val="112000"/>
              </a:lnSpc>
            </a:pPr>
            <a:endParaRPr lang="en-US" altLang="en-US" sz="1000" dirty="0"/>
          </a:p>
          <a:p>
            <a:pPr algn="l" rtl="0" eaLnBrk="0">
              <a:lnSpc>
                <a:spcPct val="112000"/>
              </a:lnSpc>
            </a:pPr>
            <a:endParaRPr lang="en-US" altLang="en-US" sz="1000" dirty="0"/>
          </a:p>
          <a:p>
            <a:pPr marL="434975" algn="l" rtl="0" eaLnBrk="0">
              <a:lnSpc>
                <a:spcPct val="79000"/>
              </a:lnSpc>
            </a:pPr>
            <a:r>
              <a:rPr sz="4500" kern="0" spc="60" dirty="0">
                <a:solidFill>
                  <a:srgbClr val="FFFFFF">
                    <a:alpha val="100000"/>
                  </a:srgbClr>
                </a:solidFill>
                <a:latin typeface="Times New Roman" panose="02020603050405020304"/>
                <a:ea typeface="Times New Roman" panose="02020603050405020304"/>
                <a:cs typeface="Times New Roman" panose="02020603050405020304"/>
              </a:rPr>
              <a:t>CONTENTS</a:t>
            </a:r>
            <a:endParaRPr lang="en-US" altLang="en-US" sz="4500" dirty="0"/>
          </a:p>
        </p:txBody>
      </p:sp>
      <p:sp>
        <p:nvSpPr>
          <p:cNvPr id="40" name="textbox 40"/>
          <p:cNvSpPr/>
          <p:nvPr/>
        </p:nvSpPr>
        <p:spPr>
          <a:xfrm>
            <a:off x="600616" y="3366778"/>
            <a:ext cx="2727960" cy="3053714"/>
          </a:xfrm>
          <a:prstGeom prst="rect">
            <a:avLst/>
          </a:prstGeom>
        </p:spPr>
        <p:txBody>
          <a:bodyPr vert="horz" wrap="square" lIns="0" tIns="0" rIns="0" bIns="0"/>
          <a:lstStyle/>
          <a:p>
            <a:pPr algn="l" rtl="0" eaLnBrk="0">
              <a:lnSpc>
                <a:spcPct val="77000"/>
              </a:lnSpc>
            </a:pPr>
            <a:endParaRPr lang="en-US" altLang="en-US" sz="100" dirty="0"/>
          </a:p>
          <a:p>
            <a:pPr marL="15240" algn="l" rtl="0" eaLnBrk="0">
              <a:lnSpc>
                <a:spcPct val="94000"/>
              </a:lnSpc>
            </a:pPr>
            <a:r>
              <a:rPr lang="en-US"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Mobile nursing cart</a:t>
            </a:r>
            <a:r>
              <a:rPr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lang="en-US"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1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01</a:t>
            </a:r>
            <a:endParaRPr sz="1600" kern="0" spc="-1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endParaRPr>
          </a:p>
          <a:p>
            <a:pPr marL="15240" algn="l" rtl="0" eaLnBrk="0">
              <a:lnSpc>
                <a:spcPct val="94000"/>
              </a:lnSpc>
            </a:pPr>
            <a:endParaRPr lang="en-US" altLang="en-US" dirty="0">
              <a:latin typeface="Arial" panose="020B0604020202020204" pitchFamily="34" charset="0"/>
              <a:cs typeface="Arial" panose="020B0604020202020204" pitchFamily="34" charset="0"/>
            </a:endParaRPr>
          </a:p>
          <a:p>
            <a:pPr marL="15240" algn="l" rtl="0" eaLnBrk="0">
              <a:lnSpc>
                <a:spcPct val="95000"/>
              </a:lnSpc>
              <a:spcBef>
                <a:spcPts val="570"/>
              </a:spcBef>
            </a:pPr>
            <a:r>
              <a:rPr lang="en-US"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Mobile ward-round cart</a:t>
            </a:r>
            <a:r>
              <a:rPr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lang="en-US"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1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01</a:t>
            </a:r>
            <a:endParaRPr lang="en-US" altLang="en-US" sz="1600" dirty="0">
              <a:latin typeface="Arial" panose="020B0604020202020204" pitchFamily="34" charset="0"/>
              <a:cs typeface="Arial" panose="020B0604020202020204" pitchFamily="34" charset="0"/>
            </a:endParaRPr>
          </a:p>
          <a:p>
            <a:pPr algn="l" rtl="0" eaLnBrk="0">
              <a:lnSpc>
                <a:spcPct val="109000"/>
              </a:lnSpc>
            </a:pPr>
            <a:endParaRPr lang="en-US" altLang="en-US" sz="1600" dirty="0">
              <a:latin typeface="Arial" panose="020B0604020202020204" pitchFamily="34" charset="0"/>
              <a:cs typeface="Arial" panose="020B0604020202020204" pitchFamily="34" charset="0"/>
            </a:endParaRPr>
          </a:p>
          <a:p>
            <a:pPr marL="12700" algn="l" rtl="0" eaLnBrk="0">
              <a:lnSpc>
                <a:spcPct val="93000"/>
              </a:lnSpc>
              <a:spcBef>
                <a:spcPts val="580"/>
              </a:spcBef>
            </a:pPr>
            <a:r>
              <a:rPr lang="en-US"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Remote consultation cart</a:t>
            </a:r>
            <a:r>
              <a:rPr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02</a:t>
            </a:r>
            <a:endParaRPr lang="en-US" altLang="en-US" sz="1900" dirty="0">
              <a:latin typeface="Arial" panose="020B0604020202020204" pitchFamily="34" charset="0"/>
              <a:cs typeface="Arial" panose="020B0604020202020204" pitchFamily="34" charset="0"/>
            </a:endParaRPr>
          </a:p>
          <a:p>
            <a:pPr algn="l" rtl="0" eaLnBrk="0">
              <a:lnSpc>
                <a:spcPct val="100000"/>
              </a:lnSpc>
            </a:pPr>
            <a:endParaRPr lang="en-US" altLang="en-US" sz="1000" dirty="0"/>
          </a:p>
          <a:p>
            <a:pPr algn="l" rtl="0" eaLnBrk="0">
              <a:lnSpc>
                <a:spcPct val="100000"/>
              </a:lnSpc>
            </a:pPr>
            <a:endParaRPr lang="en-US" altLang="en-US" sz="1000" dirty="0"/>
          </a:p>
          <a:p>
            <a:pPr marL="13970" algn="l" rtl="0" eaLnBrk="0">
              <a:lnSpc>
                <a:spcPct val="94000"/>
              </a:lnSpc>
              <a:spcBef>
                <a:spcPts val="575"/>
              </a:spcBef>
            </a:pPr>
            <a:r>
              <a:rPr lang="en-US"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Other related products</a:t>
            </a:r>
            <a:r>
              <a:rPr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lang="en-US"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0</a:t>
            </a:r>
            <a:r>
              <a:rPr sz="1600" kern="0" spc="-1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2</a:t>
            </a:r>
            <a:endParaRPr lang="en-US" altLang="en-US" sz="1600" dirty="0">
              <a:latin typeface="Arial" panose="020B0604020202020204" pitchFamily="34" charset="0"/>
              <a:cs typeface="Arial" panose="020B0604020202020204" pitchFamily="34" charset="0"/>
            </a:endParaRPr>
          </a:p>
          <a:p>
            <a:pPr algn="l" rtl="0" eaLnBrk="0">
              <a:lnSpc>
                <a:spcPct val="160000"/>
              </a:lnSpc>
            </a:pPr>
            <a:endParaRPr lang="en-US" altLang="en-US" sz="1000" dirty="0"/>
          </a:p>
          <a:p>
            <a:pPr marL="29845" indent="-635" algn="l" rtl="0" eaLnBrk="0">
              <a:lnSpc>
                <a:spcPct val="84000"/>
              </a:lnSpc>
              <a:spcBef>
                <a:spcPts val="700"/>
              </a:spcBef>
            </a:pPr>
            <a:r>
              <a:rPr sz="2300" kern="0" spc="0" dirty="0">
                <a:solidFill>
                  <a:srgbClr val="1C2D6D">
                    <a:alpha val="100000"/>
                  </a:srgbClr>
                </a:solidFill>
                <a:latin typeface="Times New Roman" panose="02020603050405020304"/>
                <a:ea typeface="Times New Roman" panose="02020603050405020304"/>
                <a:cs typeface="Times New Roman" panose="02020603050405020304"/>
              </a:rPr>
              <a:t>OPERATING</a:t>
            </a:r>
            <a:r>
              <a:rPr sz="2300" kern="0" spc="10" dirty="0">
                <a:solidFill>
                  <a:srgbClr val="1C2D6D">
                    <a:alpha val="100000"/>
                  </a:srgbClr>
                </a:solidFill>
                <a:latin typeface="Times New Roman" panose="02020603050405020304"/>
                <a:ea typeface="Times New Roman" panose="02020603050405020304"/>
                <a:cs typeface="Times New Roman" panose="02020603050405020304"/>
              </a:rPr>
              <a:t>  </a:t>
            </a:r>
            <a:r>
              <a:rPr sz="2300" kern="0" spc="0" dirty="0">
                <a:solidFill>
                  <a:srgbClr val="1C2D6D">
                    <a:alpha val="100000"/>
                  </a:srgbClr>
                </a:solidFill>
                <a:latin typeface="Times New Roman" panose="02020603050405020304"/>
                <a:ea typeface="Times New Roman" panose="02020603050405020304"/>
                <a:cs typeface="Times New Roman" panose="02020603050405020304"/>
              </a:rPr>
              <a:t>ROOM </a:t>
            </a:r>
            <a:r>
              <a:rPr sz="2300" kern="0" spc="-20" dirty="0">
                <a:solidFill>
                  <a:srgbClr val="1C2D6D">
                    <a:alpha val="100000"/>
                  </a:srgbClr>
                </a:solidFill>
                <a:latin typeface="Times New Roman" panose="02020603050405020304"/>
                <a:ea typeface="Times New Roman" panose="02020603050405020304"/>
                <a:cs typeface="Times New Roman" panose="02020603050405020304"/>
              </a:rPr>
              <a:t>BEHAVIOR</a:t>
            </a:r>
            <a:endParaRPr lang="en-US" altLang="en-US" sz="2300" dirty="0"/>
          </a:p>
          <a:p>
            <a:pPr marL="29845" algn="l" rtl="0" eaLnBrk="0">
              <a:lnSpc>
                <a:spcPct val="79000"/>
              </a:lnSpc>
              <a:spcBef>
                <a:spcPts val="215"/>
              </a:spcBef>
            </a:pPr>
            <a:r>
              <a:rPr sz="2300" kern="0" spc="-30" dirty="0">
                <a:solidFill>
                  <a:srgbClr val="1C2D6D">
                    <a:alpha val="100000"/>
                  </a:srgbClr>
                </a:solidFill>
                <a:latin typeface="Times New Roman" panose="02020603050405020304"/>
                <a:ea typeface="Times New Roman" panose="02020603050405020304"/>
                <a:cs typeface="Times New Roman" panose="02020603050405020304"/>
              </a:rPr>
              <a:t>MANAGEMENT</a:t>
            </a:r>
            <a:endParaRPr lang="en-US" altLang="en-US" sz="2300" dirty="0"/>
          </a:p>
        </p:txBody>
      </p:sp>
      <p:sp>
        <p:nvSpPr>
          <p:cNvPr id="42" name="textbox 42"/>
          <p:cNvSpPr/>
          <p:nvPr/>
        </p:nvSpPr>
        <p:spPr>
          <a:xfrm>
            <a:off x="615950" y="6781165"/>
            <a:ext cx="3586480" cy="3392805"/>
          </a:xfrm>
          <a:prstGeom prst="rect">
            <a:avLst/>
          </a:prstGeom>
        </p:spPr>
        <p:txBody>
          <a:bodyPr vert="horz" wrap="square" lIns="0" tIns="0" rIns="0" bIns="0"/>
          <a:lstStyle/>
          <a:p>
            <a:pPr indent="0" algn="l" rtl="0" eaLnBrk="0" fontAlgn="auto">
              <a:lnSpc>
                <a:spcPct val="127000"/>
              </a:lnSpc>
            </a:pPr>
            <a:r>
              <a:rPr lang="en-US" sz="1600" kern="0" spc="11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Intelligent clothes&amp;shoes dispenser                      </a:t>
            </a:r>
            <a:r>
              <a:rPr sz="1600" kern="0" spc="11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03</a:t>
            </a:r>
            <a:endParaRPr lang="en-US" altLang="en-US" sz="1600" dirty="0">
              <a:latin typeface="Arial" panose="020B0604020202020204" pitchFamily="34" charset="0"/>
              <a:cs typeface="Arial" panose="020B0604020202020204" pitchFamily="34" charset="0"/>
            </a:endParaRPr>
          </a:p>
          <a:p>
            <a:pPr marL="12700" indent="0" algn="l" rtl="0" eaLnBrk="0" fontAlgn="auto">
              <a:lnSpc>
                <a:spcPct val="127000"/>
              </a:lnSpc>
              <a:spcBef>
                <a:spcPts val="100"/>
              </a:spcBef>
            </a:pPr>
            <a:r>
              <a:rPr lang="en-US" sz="1600" kern="0" spc="10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Chain hair clothes&amp;shoes</a:t>
            </a:r>
            <a:endParaRPr lang="en-US" sz="1600" kern="0" spc="10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endParaRPr>
          </a:p>
          <a:p>
            <a:pPr marL="12700" indent="0" algn="l" rtl="0" eaLnBrk="0" fontAlgn="auto">
              <a:lnSpc>
                <a:spcPct val="127000"/>
              </a:lnSpc>
              <a:spcBef>
                <a:spcPts val="100"/>
              </a:spcBef>
            </a:pPr>
            <a:r>
              <a:rPr lang="en-US" sz="1600" kern="0" spc="10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machine                           </a:t>
            </a:r>
            <a:r>
              <a:rPr sz="1600" kern="0" spc="-2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04</a:t>
            </a:r>
            <a:r>
              <a:rPr sz="1900" kern="0" spc="10" dirty="0">
                <a:solidFill>
                  <a:srgbClr val="1C2D6D">
                    <a:alpha val="100000"/>
                  </a:srgbClr>
                </a:solidFill>
                <a:latin typeface="宋体" panose="02010600030101010101" pitchFamily="2" charset="-122"/>
                <a:ea typeface="宋体" panose="02010600030101010101" pitchFamily="2" charset="-122"/>
                <a:cs typeface="宋体" panose="02010600030101010101" pitchFamily="2" charset="-122"/>
              </a:rPr>
              <a:t> </a:t>
            </a:r>
            <a:endParaRPr sz="1900" kern="0" spc="10" dirty="0">
              <a:solidFill>
                <a:srgbClr val="1C2D6D">
                  <a:alpha val="100000"/>
                </a:srgbClr>
              </a:solidFill>
              <a:latin typeface="宋体" panose="02010600030101010101" pitchFamily="2" charset="-122"/>
              <a:ea typeface="宋体" panose="02010600030101010101" pitchFamily="2" charset="-122"/>
              <a:cs typeface="宋体" panose="02010600030101010101" pitchFamily="2" charset="-122"/>
            </a:endParaRPr>
          </a:p>
          <a:p>
            <a:pPr marL="12700" indent="-635" algn="l" rtl="0" eaLnBrk="0">
              <a:lnSpc>
                <a:spcPct val="179000"/>
              </a:lnSpc>
              <a:spcBef>
                <a:spcPts val="130"/>
              </a:spcBef>
            </a:pPr>
            <a:r>
              <a:rPr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Intelligent recycling machine</a:t>
            </a:r>
            <a:r>
              <a:rPr sz="1600" kern="0" spc="8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04</a:t>
            </a:r>
            <a:r>
              <a:rPr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endParaRPr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endParaRPr>
          </a:p>
          <a:p>
            <a:pPr marL="12700" indent="-635" algn="l" rtl="0" eaLnBrk="0">
              <a:lnSpc>
                <a:spcPct val="179000"/>
              </a:lnSpc>
              <a:spcBef>
                <a:spcPts val="130"/>
              </a:spcBef>
            </a:pPr>
            <a:r>
              <a:rPr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Smart locker</a:t>
            </a:r>
            <a:r>
              <a:rPr sz="1600" kern="0" spc="8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lang="en-US" sz="1600" kern="0" spc="8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8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05</a:t>
            </a:r>
            <a:r>
              <a:rPr sz="1900" kern="0" spc="0" dirty="0">
                <a:solidFill>
                  <a:srgbClr val="1C2D6D">
                    <a:alpha val="100000"/>
                  </a:srgbClr>
                </a:solidFill>
                <a:latin typeface="宋体" panose="02010600030101010101" pitchFamily="2" charset="-122"/>
                <a:ea typeface="宋体" panose="02010600030101010101" pitchFamily="2" charset="-122"/>
                <a:cs typeface="宋体" panose="02010600030101010101" pitchFamily="2" charset="-122"/>
              </a:rPr>
              <a:t> </a:t>
            </a:r>
            <a:endParaRPr sz="1900" kern="0" spc="0" dirty="0">
              <a:solidFill>
                <a:srgbClr val="1C2D6D">
                  <a:alpha val="100000"/>
                </a:srgbClr>
              </a:solidFill>
              <a:latin typeface="宋体" panose="02010600030101010101" pitchFamily="2" charset="-122"/>
              <a:ea typeface="宋体" panose="02010600030101010101" pitchFamily="2" charset="-122"/>
              <a:cs typeface="宋体" panose="02010600030101010101" pitchFamily="2" charset="-122"/>
            </a:endParaRPr>
          </a:p>
          <a:p>
            <a:pPr marL="12700" indent="-635" algn="l" rtl="0" eaLnBrk="0">
              <a:lnSpc>
                <a:spcPct val="179000"/>
              </a:lnSpc>
              <a:spcBef>
                <a:spcPts val="130"/>
              </a:spcBef>
            </a:pPr>
            <a:r>
              <a:rPr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Smart shoe storage cabinet</a:t>
            </a:r>
            <a:r>
              <a:rPr lang="en-US"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8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05</a:t>
            </a:r>
            <a:r>
              <a:rPr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endParaRPr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endParaRPr>
          </a:p>
          <a:p>
            <a:pPr marL="12700" indent="-635" algn="l" rtl="0" eaLnBrk="0">
              <a:lnSpc>
                <a:spcPct val="179000"/>
              </a:lnSpc>
              <a:spcBef>
                <a:spcPts val="130"/>
              </a:spcBef>
            </a:pPr>
            <a:r>
              <a:rPr sz="1600" kern="0" spc="-2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Hand hygiene management</a:t>
            </a:r>
            <a:r>
              <a:rPr sz="1600" kern="0" spc="55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lang="en-US" sz="1600" kern="0" spc="55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2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06</a:t>
            </a:r>
            <a:r>
              <a:rPr sz="1900" kern="0" spc="0" dirty="0">
                <a:solidFill>
                  <a:srgbClr val="1C2D6D">
                    <a:alpha val="100000"/>
                  </a:srgbClr>
                </a:solidFill>
                <a:latin typeface="宋体" panose="02010600030101010101" pitchFamily="2" charset="-122"/>
                <a:ea typeface="宋体" panose="02010600030101010101" pitchFamily="2" charset="-122"/>
                <a:cs typeface="宋体" panose="02010600030101010101" pitchFamily="2" charset="-122"/>
              </a:rPr>
              <a:t> </a:t>
            </a:r>
            <a:endParaRPr sz="1900" kern="0" spc="0" dirty="0">
              <a:solidFill>
                <a:srgbClr val="1C2D6D">
                  <a:alpha val="100000"/>
                </a:srgbClr>
              </a:solidFill>
              <a:latin typeface="宋体" panose="02010600030101010101" pitchFamily="2" charset="-122"/>
              <a:ea typeface="宋体" panose="02010600030101010101" pitchFamily="2" charset="-122"/>
              <a:cs typeface="宋体" panose="02010600030101010101" pitchFamily="2" charset="-122"/>
            </a:endParaRPr>
          </a:p>
          <a:p>
            <a:pPr marL="12700" indent="-635" algn="l" rtl="0" eaLnBrk="0">
              <a:lnSpc>
                <a:spcPct val="179000"/>
              </a:lnSpc>
              <a:spcBef>
                <a:spcPts val="130"/>
              </a:spcBef>
            </a:pPr>
            <a:r>
              <a:rPr lang="en-US" sz="1600" kern="0" spc="-2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Other related products</a:t>
            </a:r>
            <a:r>
              <a:rPr sz="1600" kern="0" spc="10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lang="en-US" sz="1600" kern="0" spc="10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10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2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06</a:t>
            </a:r>
            <a:endParaRPr lang="en-US" altLang="en-US" sz="1600" dirty="0">
              <a:latin typeface="Arial" panose="020B0604020202020204" pitchFamily="34" charset="0"/>
              <a:cs typeface="Arial" panose="020B0604020202020204" pitchFamily="34" charset="0"/>
            </a:endParaRPr>
          </a:p>
        </p:txBody>
      </p:sp>
      <p:sp>
        <p:nvSpPr>
          <p:cNvPr id="44" name="textbox 44"/>
          <p:cNvSpPr/>
          <p:nvPr/>
        </p:nvSpPr>
        <p:spPr>
          <a:xfrm>
            <a:off x="4578985" y="6420485"/>
            <a:ext cx="2779395" cy="2885440"/>
          </a:xfrm>
          <a:prstGeom prst="rect">
            <a:avLst/>
          </a:prstGeom>
        </p:spPr>
        <p:txBody>
          <a:bodyPr vert="horz" wrap="square" lIns="0" tIns="0" rIns="0" bIns="0"/>
          <a:lstStyle/>
          <a:p>
            <a:pPr indent="0" algn="l" rtl="0" eaLnBrk="0" fontAlgn="auto">
              <a:lnSpc>
                <a:spcPct val="127000"/>
              </a:lnSpc>
            </a:pPr>
            <a:r>
              <a:rPr lang="en-US" sz="1600" kern="0" spc="-1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1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Clean fabric storage</a:t>
            </a:r>
            <a:endParaRPr sz="1600" kern="0" spc="-1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endParaRPr>
          </a:p>
          <a:p>
            <a:pPr indent="0" algn="l" rtl="0" eaLnBrk="0" fontAlgn="auto">
              <a:lnSpc>
                <a:spcPct val="127000"/>
              </a:lnSpc>
            </a:pPr>
            <a:r>
              <a:rPr lang="en-US" sz="1600" kern="0" spc="-1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1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cabinet </a:t>
            </a:r>
            <a:r>
              <a:rPr lang="en-US" sz="1600" kern="0" spc="-1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1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09</a:t>
            </a:r>
            <a:endParaRPr lang="en-US" altLang="en-US" sz="1600" dirty="0">
              <a:latin typeface="Arial" panose="020B0604020202020204" pitchFamily="34" charset="0"/>
              <a:cs typeface="Arial" panose="020B0604020202020204" pitchFamily="34" charset="0"/>
            </a:endParaRPr>
          </a:p>
          <a:p>
            <a:pPr marL="56515" indent="635" algn="l" rtl="0" eaLnBrk="0">
              <a:lnSpc>
                <a:spcPct val="181000"/>
              </a:lnSpc>
              <a:spcBef>
                <a:spcPts val="30"/>
              </a:spcBef>
            </a:pPr>
            <a:r>
              <a:rPr sz="1600" kern="0" spc="-7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Channel machine</a:t>
            </a:r>
            <a:r>
              <a:rPr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lang="en-US"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7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10</a:t>
            </a:r>
            <a:r>
              <a:rPr sz="1600" kern="0" spc="1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7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Packing table</a:t>
            </a:r>
            <a:r>
              <a:rPr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lang="en-US"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7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11</a:t>
            </a:r>
            <a:r>
              <a:rPr sz="1600" kern="0" spc="2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endParaRPr sz="1600" kern="0" spc="2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endParaRPr>
          </a:p>
          <a:p>
            <a:pPr marL="56515" indent="635" algn="l" rtl="0" eaLnBrk="0">
              <a:lnSpc>
                <a:spcPct val="181000"/>
              </a:lnSpc>
              <a:spcBef>
                <a:spcPts val="30"/>
              </a:spcBef>
            </a:pPr>
            <a:r>
              <a:rPr sz="1600" kern="0" spc="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PDA</a:t>
            </a:r>
            <a:r>
              <a:rPr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lang="en-US"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lang="en-US"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lang="en-US" sz="1600" kern="0" spc="3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sym typeface="+mn-ea"/>
              </a:rPr>
              <a:t>  </a:t>
            </a:r>
            <a:r>
              <a:rPr sz="1600" kern="0" spc="-7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sym typeface="+mn-ea"/>
              </a:rPr>
              <a:t>11</a:t>
            </a:r>
            <a:r>
              <a:rPr sz="1600" kern="0" spc="2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sym typeface="+mn-ea"/>
              </a:rPr>
              <a:t> </a:t>
            </a:r>
            <a:endParaRPr lang="en-US" altLang="en-US" sz="1600" dirty="0">
              <a:latin typeface="Arial" panose="020B0604020202020204" pitchFamily="34" charset="0"/>
              <a:cs typeface="Arial" panose="020B0604020202020204" pitchFamily="34" charset="0"/>
            </a:endParaRPr>
          </a:p>
          <a:p>
            <a:pPr algn="l" rtl="0" eaLnBrk="0">
              <a:lnSpc>
                <a:spcPct val="122000"/>
              </a:lnSpc>
            </a:pPr>
            <a:endParaRPr lang="en-US" altLang="en-US" sz="1000" dirty="0"/>
          </a:p>
          <a:p>
            <a:pPr marL="12700" algn="l" rtl="0" eaLnBrk="0">
              <a:lnSpc>
                <a:spcPct val="80000"/>
              </a:lnSpc>
              <a:spcBef>
                <a:spcPts val="695"/>
              </a:spcBef>
            </a:pPr>
            <a:r>
              <a:rPr sz="2300" kern="0" spc="-40" dirty="0">
                <a:solidFill>
                  <a:srgbClr val="1C2D6D">
                    <a:alpha val="100000"/>
                  </a:srgbClr>
                </a:solidFill>
                <a:latin typeface="Times New Roman" panose="02020603050405020304"/>
                <a:ea typeface="Times New Roman" panose="02020603050405020304"/>
                <a:cs typeface="Times New Roman" panose="02020603050405020304"/>
              </a:rPr>
              <a:t>INFUSION</a:t>
            </a:r>
            <a:endParaRPr lang="en-US" altLang="en-US" sz="2300" dirty="0"/>
          </a:p>
          <a:p>
            <a:pPr marL="12700" algn="l" rtl="0" eaLnBrk="0">
              <a:lnSpc>
                <a:spcPct val="79000"/>
              </a:lnSpc>
              <a:spcBef>
                <a:spcPts val="210"/>
              </a:spcBef>
            </a:pPr>
            <a:r>
              <a:rPr sz="2300" kern="0" spc="-30" dirty="0">
                <a:solidFill>
                  <a:srgbClr val="1C2D6D">
                    <a:alpha val="100000"/>
                  </a:srgbClr>
                </a:solidFill>
                <a:latin typeface="Times New Roman" panose="02020603050405020304"/>
                <a:ea typeface="Times New Roman" panose="02020603050405020304"/>
                <a:cs typeface="Times New Roman" panose="02020603050405020304"/>
              </a:rPr>
              <a:t>MANAGEMENT</a:t>
            </a:r>
            <a:endParaRPr lang="en-US" altLang="en-US" sz="2300" dirty="0"/>
          </a:p>
        </p:txBody>
      </p:sp>
      <p:sp>
        <p:nvSpPr>
          <p:cNvPr id="46" name="textbox 46"/>
          <p:cNvSpPr/>
          <p:nvPr/>
        </p:nvSpPr>
        <p:spPr>
          <a:xfrm>
            <a:off x="4582795" y="3362960"/>
            <a:ext cx="2653665" cy="2432050"/>
          </a:xfrm>
          <a:prstGeom prst="rect">
            <a:avLst/>
          </a:prstGeom>
        </p:spPr>
        <p:txBody>
          <a:bodyPr vert="horz" wrap="square" lIns="0" tIns="0" rIns="0" bIns="0"/>
          <a:lstStyle/>
          <a:p>
            <a:pPr algn="l" rtl="0" eaLnBrk="0">
              <a:lnSpc>
                <a:spcPct val="89000"/>
              </a:lnSpc>
            </a:pPr>
            <a:r>
              <a:rPr lang="en-US" sz="1600" kern="0" spc="-4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Cabinet of consumables      </a:t>
            </a:r>
            <a:r>
              <a:rPr sz="1600" kern="0" spc="-4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07</a:t>
            </a:r>
            <a:endParaRPr lang="en-US" altLang="en-US" sz="1600" dirty="0">
              <a:latin typeface="Arial" panose="020B0604020202020204" pitchFamily="34" charset="0"/>
              <a:cs typeface="Arial" panose="020B0604020202020204" pitchFamily="34" charset="0"/>
            </a:endParaRPr>
          </a:p>
          <a:p>
            <a:pPr algn="l" rtl="0" eaLnBrk="0">
              <a:lnSpc>
                <a:spcPct val="127000"/>
              </a:lnSpc>
            </a:pPr>
            <a:endParaRPr sz="1600" kern="0" spc="-4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endParaRPr>
          </a:p>
          <a:p>
            <a:pPr algn="l" rtl="0" eaLnBrk="0">
              <a:lnSpc>
                <a:spcPct val="127000"/>
              </a:lnSpc>
            </a:pPr>
            <a:r>
              <a:rPr lang="en-US" sz="1600" kern="0" spc="-4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Large capacity room of consumables</a:t>
            </a:r>
            <a:r>
              <a:rPr sz="1600" kern="0" spc="5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lang="en-US" sz="1600" kern="0" spc="5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5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4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08</a:t>
            </a:r>
            <a:endParaRPr lang="en-US" altLang="en-US" sz="1600" dirty="0">
              <a:latin typeface="Arial" panose="020B0604020202020204" pitchFamily="34" charset="0"/>
              <a:cs typeface="Arial" panose="020B0604020202020204" pitchFamily="34" charset="0"/>
            </a:endParaRPr>
          </a:p>
          <a:p>
            <a:pPr algn="l" rtl="0" eaLnBrk="0">
              <a:lnSpc>
                <a:spcPct val="152000"/>
              </a:lnSpc>
            </a:pPr>
            <a:endParaRPr lang="en-US" sz="1600" kern="0" spc="-2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endParaRPr>
          </a:p>
          <a:p>
            <a:pPr algn="l" rtl="0" eaLnBrk="0">
              <a:lnSpc>
                <a:spcPct val="152000"/>
              </a:lnSpc>
            </a:pPr>
            <a:r>
              <a:rPr lang="en-US" sz="1600" kern="0" spc="-2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Other related products</a:t>
            </a:r>
            <a:r>
              <a:rPr sz="1600" kern="0" spc="17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lang="en-US" sz="1600" kern="0" spc="17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17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2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08</a:t>
            </a:r>
            <a:endParaRPr lang="en-US" altLang="en-US" sz="1900" dirty="0"/>
          </a:p>
          <a:p>
            <a:pPr algn="l" rtl="0" eaLnBrk="0">
              <a:lnSpc>
                <a:spcPct val="114000"/>
              </a:lnSpc>
            </a:pPr>
            <a:endParaRPr lang="en-US" altLang="en-US" sz="1000" dirty="0"/>
          </a:p>
          <a:p>
            <a:pPr algn="l" rtl="0" eaLnBrk="0">
              <a:lnSpc>
                <a:spcPct val="115000"/>
              </a:lnSpc>
            </a:pPr>
            <a:endParaRPr lang="en-US" altLang="en-US" sz="1000" dirty="0"/>
          </a:p>
          <a:p>
            <a:pPr marL="20955" algn="l" rtl="0" eaLnBrk="0">
              <a:lnSpc>
                <a:spcPct val="81000"/>
              </a:lnSpc>
              <a:spcBef>
                <a:spcPts val="690"/>
              </a:spcBef>
            </a:pPr>
            <a:r>
              <a:rPr sz="2300" kern="0" spc="40" dirty="0">
                <a:solidFill>
                  <a:srgbClr val="1C2D6D">
                    <a:alpha val="100000"/>
                  </a:srgbClr>
                </a:solidFill>
                <a:latin typeface="Times New Roman" panose="02020603050405020304"/>
                <a:ea typeface="Times New Roman" panose="02020603050405020304"/>
                <a:cs typeface="Times New Roman" panose="02020603050405020304"/>
              </a:rPr>
              <a:t>FABRIC</a:t>
            </a:r>
            <a:endParaRPr lang="en-US" altLang="en-US" sz="2300" dirty="0"/>
          </a:p>
          <a:p>
            <a:pPr marL="20955" algn="l" rtl="0" eaLnBrk="0">
              <a:lnSpc>
                <a:spcPct val="79000"/>
              </a:lnSpc>
              <a:spcBef>
                <a:spcPts val="205"/>
              </a:spcBef>
            </a:pPr>
            <a:r>
              <a:rPr sz="2300" kern="0" spc="-30" dirty="0">
                <a:solidFill>
                  <a:srgbClr val="1C2D6D">
                    <a:alpha val="100000"/>
                  </a:srgbClr>
                </a:solidFill>
                <a:latin typeface="Times New Roman" panose="02020603050405020304"/>
                <a:ea typeface="Times New Roman" panose="02020603050405020304"/>
                <a:cs typeface="Times New Roman" panose="02020603050405020304"/>
              </a:rPr>
              <a:t>MANAGEMENT</a:t>
            </a:r>
            <a:endParaRPr lang="en-US" altLang="en-US" sz="2300" dirty="0"/>
          </a:p>
        </p:txBody>
      </p:sp>
      <p:sp>
        <p:nvSpPr>
          <p:cNvPr id="48" name="textbox 48"/>
          <p:cNvSpPr/>
          <p:nvPr/>
        </p:nvSpPr>
        <p:spPr>
          <a:xfrm>
            <a:off x="557175" y="2309951"/>
            <a:ext cx="2774950" cy="614044"/>
          </a:xfrm>
          <a:prstGeom prst="rect">
            <a:avLst/>
          </a:prstGeom>
        </p:spPr>
        <p:txBody>
          <a:bodyPr vert="horz" wrap="square" lIns="0" tIns="0" rIns="0" bIns="0"/>
          <a:lstStyle/>
          <a:p>
            <a:pPr algn="l" rtl="0" eaLnBrk="0">
              <a:lnSpc>
                <a:spcPct val="92000"/>
              </a:lnSpc>
            </a:pPr>
            <a:endParaRPr lang="en-US" altLang="en-US" sz="100" dirty="0"/>
          </a:p>
          <a:p>
            <a:pPr marL="12700" algn="l" rtl="0" eaLnBrk="0">
              <a:lnSpc>
                <a:spcPct val="79000"/>
              </a:lnSpc>
            </a:pPr>
            <a:r>
              <a:rPr sz="2300" kern="0" spc="-10" dirty="0">
                <a:solidFill>
                  <a:srgbClr val="1C2D6D">
                    <a:alpha val="100000"/>
                  </a:srgbClr>
                </a:solidFill>
                <a:latin typeface="Times New Roman" panose="02020603050405020304"/>
                <a:ea typeface="Times New Roman" panose="02020603050405020304"/>
                <a:cs typeface="Times New Roman" panose="02020603050405020304"/>
              </a:rPr>
              <a:t>INTELLIGENT</a:t>
            </a:r>
            <a:endParaRPr lang="en-US" altLang="en-US" sz="2300" dirty="0"/>
          </a:p>
          <a:p>
            <a:pPr marL="12700" algn="l" rtl="0" eaLnBrk="0">
              <a:lnSpc>
                <a:spcPct val="81000"/>
              </a:lnSpc>
              <a:spcBef>
                <a:spcPts val="205"/>
              </a:spcBef>
            </a:pPr>
            <a:r>
              <a:rPr sz="2300" kern="0" spc="0" dirty="0">
                <a:solidFill>
                  <a:srgbClr val="1C2D6D">
                    <a:alpha val="100000"/>
                  </a:srgbClr>
                </a:solidFill>
                <a:latin typeface="Times New Roman" panose="02020603050405020304"/>
                <a:ea typeface="Times New Roman" panose="02020603050405020304"/>
                <a:cs typeface="Times New Roman" panose="02020603050405020304"/>
              </a:rPr>
              <a:t>MEDICAL</a:t>
            </a:r>
            <a:r>
              <a:rPr sz="2300" kern="0" spc="70" dirty="0">
                <a:solidFill>
                  <a:srgbClr val="1C2D6D">
                    <a:alpha val="100000"/>
                  </a:srgbClr>
                </a:solidFill>
                <a:latin typeface="Times New Roman" panose="02020603050405020304"/>
                <a:ea typeface="Times New Roman" panose="02020603050405020304"/>
                <a:cs typeface="Times New Roman" panose="02020603050405020304"/>
              </a:rPr>
              <a:t>  </a:t>
            </a:r>
            <a:r>
              <a:rPr lang="en-US" sz="2300" kern="0" spc="70" dirty="0">
                <a:solidFill>
                  <a:srgbClr val="1C2D6D">
                    <a:alpha val="100000"/>
                  </a:srgbClr>
                </a:solidFill>
                <a:latin typeface="Times New Roman" panose="02020603050405020304"/>
                <a:ea typeface="Times New Roman" panose="02020603050405020304"/>
                <a:cs typeface="Times New Roman" panose="02020603050405020304"/>
              </a:rPr>
              <a:t>CART</a:t>
            </a:r>
            <a:endParaRPr lang="en-US" sz="2300" kern="0" spc="70" dirty="0">
              <a:solidFill>
                <a:srgbClr val="1C2D6D">
                  <a:alpha val="100000"/>
                </a:srgbClr>
              </a:solidFill>
              <a:latin typeface="Times New Roman" panose="02020603050405020304"/>
              <a:ea typeface="Times New Roman" panose="02020603050405020304"/>
              <a:cs typeface="Times New Roman" panose="02020603050405020304"/>
            </a:endParaRPr>
          </a:p>
        </p:txBody>
      </p:sp>
      <p:sp>
        <p:nvSpPr>
          <p:cNvPr id="50" name="textbox 50"/>
          <p:cNvSpPr/>
          <p:nvPr/>
        </p:nvSpPr>
        <p:spPr>
          <a:xfrm>
            <a:off x="4583419" y="2305867"/>
            <a:ext cx="2110739" cy="610869"/>
          </a:xfrm>
          <a:prstGeom prst="rect">
            <a:avLst/>
          </a:prstGeom>
        </p:spPr>
        <p:txBody>
          <a:bodyPr vert="horz" wrap="square" lIns="0" tIns="0" rIns="0" bIns="0"/>
          <a:lstStyle/>
          <a:p>
            <a:pPr algn="l" rtl="0" eaLnBrk="0">
              <a:lnSpc>
                <a:spcPct val="105000"/>
              </a:lnSpc>
            </a:pPr>
            <a:endParaRPr lang="en-US" altLang="en-US" sz="100" dirty="0"/>
          </a:p>
          <a:p>
            <a:pPr marL="12700" indent="-635" algn="l" rtl="0" eaLnBrk="0">
              <a:lnSpc>
                <a:spcPct val="83000"/>
              </a:lnSpc>
            </a:pPr>
            <a:r>
              <a:rPr sz="2300" kern="0" spc="20" dirty="0">
                <a:solidFill>
                  <a:srgbClr val="1C2D6D">
                    <a:alpha val="100000"/>
                  </a:srgbClr>
                </a:solidFill>
                <a:latin typeface="Times New Roman" panose="02020603050405020304"/>
                <a:ea typeface="Times New Roman" panose="02020603050405020304"/>
                <a:cs typeface="Times New Roman" panose="02020603050405020304"/>
              </a:rPr>
              <a:t>CONSUMABL</a:t>
            </a:r>
            <a:r>
              <a:rPr sz="2300" kern="0" spc="10" dirty="0">
                <a:solidFill>
                  <a:srgbClr val="1C2D6D">
                    <a:alpha val="100000"/>
                  </a:srgbClr>
                </a:solidFill>
                <a:latin typeface="Times New Roman" panose="02020603050405020304"/>
                <a:ea typeface="Times New Roman" panose="02020603050405020304"/>
                <a:cs typeface="Times New Roman" panose="02020603050405020304"/>
              </a:rPr>
              <a:t>E </a:t>
            </a:r>
            <a:r>
              <a:rPr sz="2300" kern="0" spc="-30" dirty="0">
                <a:solidFill>
                  <a:srgbClr val="1C2D6D">
                    <a:alpha val="100000"/>
                  </a:srgbClr>
                </a:solidFill>
                <a:latin typeface="Times New Roman" panose="02020603050405020304"/>
                <a:ea typeface="Times New Roman" panose="02020603050405020304"/>
                <a:cs typeface="Times New Roman" panose="02020603050405020304"/>
              </a:rPr>
              <a:t>MANAGEMENT</a:t>
            </a:r>
            <a:endParaRPr lang="en-US" altLang="en-US" sz="2300" dirty="0"/>
          </a:p>
        </p:txBody>
      </p:sp>
      <p:sp>
        <p:nvSpPr>
          <p:cNvPr id="52" name="textbox 52"/>
          <p:cNvSpPr/>
          <p:nvPr/>
        </p:nvSpPr>
        <p:spPr>
          <a:xfrm>
            <a:off x="4578985" y="9603740"/>
            <a:ext cx="2910840" cy="297815"/>
          </a:xfrm>
          <a:prstGeom prst="rect">
            <a:avLst/>
          </a:prstGeom>
        </p:spPr>
        <p:txBody>
          <a:bodyPr vert="horz" wrap="square" lIns="0" tIns="0" rIns="0" bIns="0"/>
          <a:lstStyle/>
          <a:p>
            <a:pPr algn="l" rtl="0" eaLnBrk="0">
              <a:lnSpc>
                <a:spcPct val="84000"/>
              </a:lnSpc>
            </a:pPr>
            <a:r>
              <a:rPr sz="1600" kern="0" spc="-4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Visual infusion management</a:t>
            </a:r>
            <a:r>
              <a:rPr sz="1600" kern="0" spc="29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lang="en-US" sz="1600" kern="0" spc="29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 </a:t>
            </a:r>
            <a:r>
              <a:rPr sz="1600" kern="0" spc="-4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rPr>
              <a:t>12</a:t>
            </a:r>
            <a:endParaRPr lang="en-US" altLang="en-US" sz="1600" dirty="0">
              <a:latin typeface="Arial" panose="020B0604020202020204" pitchFamily="34" charset="0"/>
              <a:cs typeface="Arial" panose="020B0604020202020204" pitchFamily="34" charset="0"/>
            </a:endParaRPr>
          </a:p>
        </p:txBody>
      </p:sp>
      <p:pic>
        <p:nvPicPr>
          <p:cNvPr id="54" name="picture 54"/>
          <p:cNvPicPr>
            <a:picLocks noChangeAspect="1"/>
          </p:cNvPicPr>
          <p:nvPr/>
        </p:nvPicPr>
        <p:blipFill>
          <a:blip r:embed="rId1"/>
          <a:stretch>
            <a:fillRect/>
          </a:stretch>
        </p:blipFill>
        <p:spPr>
          <a:xfrm rot="21600000">
            <a:off x="616064" y="6554683"/>
            <a:ext cx="1727771" cy="52923"/>
          </a:xfrm>
          <a:prstGeom prst="rect">
            <a:avLst/>
          </a:prstGeom>
        </p:spPr>
      </p:pic>
      <p:pic>
        <p:nvPicPr>
          <p:cNvPr id="56" name="picture 56"/>
          <p:cNvPicPr>
            <a:picLocks noChangeAspect="1"/>
          </p:cNvPicPr>
          <p:nvPr/>
        </p:nvPicPr>
        <p:blipFill>
          <a:blip r:embed="rId2"/>
          <a:stretch>
            <a:fillRect/>
          </a:stretch>
        </p:blipFill>
        <p:spPr>
          <a:xfrm rot="21600000">
            <a:off x="4596091" y="9229231"/>
            <a:ext cx="1727772" cy="52920"/>
          </a:xfrm>
          <a:prstGeom prst="rect">
            <a:avLst/>
          </a:prstGeom>
        </p:spPr>
      </p:pic>
      <p:sp>
        <p:nvSpPr>
          <p:cNvPr id="58" name="rect"/>
          <p:cNvSpPr/>
          <p:nvPr/>
        </p:nvSpPr>
        <p:spPr>
          <a:xfrm>
            <a:off x="554949" y="3024370"/>
            <a:ext cx="548513" cy="52920"/>
          </a:xfrm>
          <a:prstGeom prst="rect">
            <a:avLst/>
          </a:prstGeom>
          <a:solidFill>
            <a:srgbClr val="1C2D6D">
              <a:alpha val="100000"/>
            </a:srgbClr>
          </a:solidFill>
          <a:ln cap="flat">
            <a:noFill/>
            <a:prstDash val="solid"/>
            <a:miter lim="0"/>
          </a:ln>
        </p:spPr>
        <p:txBody>
          <a:bodyPr rtlCol="0"/>
          <a:lstStyle/>
          <a:p>
            <a:pPr algn="ctr"/>
            <a:endParaRPr lang="zh-CN" altLang="en-US"/>
          </a:p>
        </p:txBody>
      </p:sp>
      <p:sp>
        <p:nvSpPr>
          <p:cNvPr id="60" name="rect"/>
          <p:cNvSpPr/>
          <p:nvPr/>
        </p:nvSpPr>
        <p:spPr>
          <a:xfrm>
            <a:off x="4582404" y="3020897"/>
            <a:ext cx="548513" cy="52920"/>
          </a:xfrm>
          <a:prstGeom prst="rect">
            <a:avLst/>
          </a:prstGeom>
          <a:solidFill>
            <a:srgbClr val="1C2D6D">
              <a:alpha val="100000"/>
            </a:srgbClr>
          </a:solidFill>
          <a:ln cap="flat">
            <a:noFill/>
            <a:prstDash val="solid"/>
            <a:miter lim="0"/>
          </a:ln>
        </p:spPr>
        <p:txBody>
          <a:bodyPr rtlCol="0"/>
          <a:lstStyle/>
          <a:p>
            <a:pPr algn="ctr"/>
            <a:endParaRPr lang="zh-CN" altLang="en-US"/>
          </a:p>
        </p:txBody>
      </p:sp>
      <p:sp>
        <p:nvSpPr>
          <p:cNvPr id="62" name="rect"/>
          <p:cNvSpPr/>
          <p:nvPr/>
        </p:nvSpPr>
        <p:spPr>
          <a:xfrm>
            <a:off x="4596091" y="5899032"/>
            <a:ext cx="548513" cy="52920"/>
          </a:xfrm>
          <a:prstGeom prst="rect">
            <a:avLst/>
          </a:prstGeom>
          <a:solidFill>
            <a:srgbClr val="1C2D6D">
              <a:alpha val="100000"/>
            </a:srgbClr>
          </a:solidFill>
          <a:ln cap="flat">
            <a:noFill/>
            <a:prstDash val="solid"/>
            <a:miter lim="0"/>
          </a:ln>
        </p:spPr>
        <p:txBody>
          <a:bodyPr rtlCol="0"/>
          <a:lstStyle/>
          <a:p>
            <a:pPr algn="ctr"/>
            <a:endParaRPr lang="zh-CN" altLang="en-US"/>
          </a:p>
        </p:txBody>
      </p:sp>
      <p:pic>
        <p:nvPicPr>
          <p:cNvPr id="64" name="picture 64"/>
          <p:cNvPicPr>
            <a:picLocks noChangeAspect="1"/>
          </p:cNvPicPr>
          <p:nvPr/>
        </p:nvPicPr>
        <p:blipFill>
          <a:blip r:embed="rId3"/>
          <a:stretch>
            <a:fillRect/>
          </a:stretch>
        </p:blipFill>
        <p:spPr>
          <a:xfrm rot="21600000">
            <a:off x="4607826" y="5945771"/>
            <a:ext cx="1716037" cy="6350"/>
          </a:xfrm>
          <a:prstGeom prst="rect">
            <a:avLst/>
          </a:prstGeom>
        </p:spPr>
      </p:pic>
      <p:pic>
        <p:nvPicPr>
          <p:cNvPr id="66" name="picture 66"/>
          <p:cNvPicPr>
            <a:picLocks noChangeAspect="1"/>
          </p:cNvPicPr>
          <p:nvPr/>
        </p:nvPicPr>
        <p:blipFill>
          <a:blip r:embed="rId3"/>
          <a:stretch>
            <a:fillRect/>
          </a:stretch>
        </p:blipFill>
        <p:spPr>
          <a:xfrm rot="21600000">
            <a:off x="566673" y="3071100"/>
            <a:ext cx="1716036" cy="6350"/>
          </a:xfrm>
          <a:prstGeom prst="rect">
            <a:avLst/>
          </a:prstGeom>
        </p:spPr>
      </p:pic>
      <p:pic>
        <p:nvPicPr>
          <p:cNvPr id="68" name="picture 68"/>
          <p:cNvPicPr>
            <a:picLocks noChangeAspect="1"/>
          </p:cNvPicPr>
          <p:nvPr/>
        </p:nvPicPr>
        <p:blipFill>
          <a:blip r:embed="rId4"/>
          <a:stretch>
            <a:fillRect/>
          </a:stretch>
        </p:blipFill>
        <p:spPr>
          <a:xfrm rot="21600000">
            <a:off x="4594135" y="3067634"/>
            <a:ext cx="1716036" cy="63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4"/>
          <p:cNvSpPr/>
          <p:nvPr/>
        </p:nvSpPr>
        <p:spPr>
          <a:xfrm>
            <a:off x="379076" y="568164"/>
            <a:ext cx="5245100" cy="1258569"/>
          </a:xfrm>
          <a:prstGeom prst="rect">
            <a:avLst/>
          </a:prstGeom>
        </p:spPr>
        <p:txBody>
          <a:bodyPr vert="horz" wrap="square" lIns="0" tIns="0" rIns="0" bIns="0"/>
          <a:lstStyle/>
          <a:p>
            <a:pPr algn="l" rtl="0" eaLnBrk="0">
              <a:lnSpc>
                <a:spcPct val="64000"/>
              </a:lnSpc>
            </a:pPr>
            <a:endParaRPr lang="en-US" altLang="en-US" sz="100" dirty="0"/>
          </a:p>
          <a:p>
            <a:pPr marL="13335" algn="l" rtl="0" eaLnBrk="0">
              <a:lnSpc>
                <a:spcPct val="78000"/>
              </a:lnSpc>
            </a:pPr>
            <a:r>
              <a:rPr sz="4500" kern="0" spc="-90" dirty="0">
                <a:solidFill>
                  <a:srgbClr val="1C2D6D">
                    <a:alpha val="100000"/>
                  </a:srgbClr>
                </a:solidFill>
                <a:latin typeface="Times New Roman" panose="02020603050405020304"/>
                <a:ea typeface="Times New Roman" panose="02020603050405020304"/>
                <a:cs typeface="Times New Roman" panose="02020603050405020304"/>
              </a:rPr>
              <a:t>INTELLIGENT</a:t>
            </a:r>
            <a:endParaRPr lang="en-US" altLang="en-US" sz="4500" dirty="0"/>
          </a:p>
          <a:p>
            <a:pPr marL="12700" algn="l" rtl="0" eaLnBrk="0">
              <a:lnSpc>
                <a:spcPct val="79000"/>
              </a:lnSpc>
              <a:spcBef>
                <a:spcPts val="1250"/>
              </a:spcBef>
            </a:pPr>
            <a:r>
              <a:rPr sz="4500" kern="0" spc="-60" dirty="0">
                <a:solidFill>
                  <a:srgbClr val="1C2D6D">
                    <a:alpha val="100000"/>
                  </a:srgbClr>
                </a:solidFill>
                <a:latin typeface="Times New Roman" panose="02020603050405020304"/>
                <a:ea typeface="Times New Roman" panose="02020603050405020304"/>
                <a:cs typeface="Times New Roman" panose="02020603050405020304"/>
              </a:rPr>
              <a:t>MEDICAL  </a:t>
            </a:r>
            <a:r>
              <a:rPr lang="en-US" sz="4500" kern="0" spc="-60" dirty="0">
                <a:solidFill>
                  <a:srgbClr val="1C2D6D">
                    <a:alpha val="100000"/>
                  </a:srgbClr>
                </a:solidFill>
                <a:latin typeface="Times New Roman" panose="02020603050405020304"/>
                <a:ea typeface="Times New Roman" panose="02020603050405020304"/>
                <a:cs typeface="Times New Roman" panose="02020603050405020304"/>
              </a:rPr>
              <a:t>CART</a:t>
            </a:r>
            <a:endParaRPr lang="en-US" sz="4500" kern="0" spc="-60" dirty="0">
              <a:solidFill>
                <a:srgbClr val="1C2D6D">
                  <a:alpha val="100000"/>
                </a:srgbClr>
              </a:solidFill>
              <a:latin typeface="Times New Roman" panose="02020603050405020304"/>
              <a:ea typeface="Times New Roman" panose="02020603050405020304"/>
              <a:cs typeface="Times New Roman" panose="02020603050405020304"/>
            </a:endParaRPr>
          </a:p>
        </p:txBody>
      </p:sp>
      <p:sp>
        <p:nvSpPr>
          <p:cNvPr id="76" name="textbox 76"/>
          <p:cNvSpPr/>
          <p:nvPr/>
        </p:nvSpPr>
        <p:spPr>
          <a:xfrm>
            <a:off x="379019" y="2233234"/>
            <a:ext cx="6445250" cy="941705"/>
          </a:xfrm>
          <a:prstGeom prst="rect">
            <a:avLst/>
          </a:prstGeom>
        </p:spPr>
        <p:txBody>
          <a:bodyPr vert="horz" wrap="square" lIns="0" tIns="0" rIns="0" bIns="0"/>
          <a:lstStyle/>
          <a:p>
            <a:pPr algn="l" rtl="0" eaLnBrk="0">
              <a:lnSpc>
                <a:spcPct val="96000"/>
              </a:lnSpc>
            </a:pPr>
            <a:endParaRPr lang="en-US" altLang="en-US" sz="100" dirty="0"/>
          </a:p>
          <a:p>
            <a:pPr marL="12700" indent="3810" algn="just" rtl="0" eaLnBrk="0">
              <a:lnSpc>
                <a:spcPct val="125000"/>
              </a:lnSpc>
            </a:pPr>
            <a:r>
              <a:rPr sz="1200" kern="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Description and Role</a:t>
            </a:r>
            <a:r>
              <a:rPr sz="1000" kern="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 Mobile medical workstation is an intelligent trolley applied in hospital inpatient wards. The nursing trolley can accurately administer medication and infusion management and realize nursing monitoring. Optimize the information collection process and complete the collection of vital signs at bedside.  It can track the whole life cycle of medical advice and manage it according to the clinical nursing pathway management model. The check-up trolley can be used by doctors to write medical cases quickly and interact and share data with the hospital's HIS system and electronic medical record system through wireless access. It is a good assistant for doctors and nurses when they are checking rooms.</a:t>
            </a:r>
            <a:endParaRPr sz="1000" kern="0" dirty="0">
              <a:solidFill>
                <a:srgbClr val="1C2D6D">
                  <a:alpha val="100000"/>
                </a:srgbClr>
              </a:solidFill>
              <a:latin typeface="Arial" panose="020B0604020202020204" pitchFamily="34" charset="0"/>
              <a:ea typeface="新宋体" panose="02010609030101010101" charset="-122"/>
              <a:cs typeface="Arial" panose="020B0604020202020204" pitchFamily="34" charset="0"/>
            </a:endParaRPr>
          </a:p>
        </p:txBody>
      </p:sp>
      <p:sp>
        <p:nvSpPr>
          <p:cNvPr id="78" name="rect"/>
          <p:cNvSpPr/>
          <p:nvPr/>
        </p:nvSpPr>
        <p:spPr>
          <a:xfrm>
            <a:off x="4140540" y="9166620"/>
            <a:ext cx="406400" cy="130632"/>
          </a:xfrm>
          <a:prstGeom prst="rect">
            <a:avLst/>
          </a:prstGeom>
          <a:solidFill>
            <a:srgbClr val="1C2D6D">
              <a:alpha val="100000"/>
            </a:srgbClr>
          </a:solidFill>
          <a:ln cap="flat">
            <a:noFill/>
            <a:prstDash val="solid"/>
            <a:miter lim="0"/>
          </a:ln>
        </p:spPr>
        <p:txBody>
          <a:bodyPr rtlCol="0"/>
          <a:lstStyle/>
          <a:p>
            <a:pPr algn="ctr"/>
            <a:endParaRPr lang="zh-CN" altLang="en-US"/>
          </a:p>
        </p:txBody>
      </p:sp>
      <p:sp>
        <p:nvSpPr>
          <p:cNvPr id="80" name="textbox 80"/>
          <p:cNvSpPr/>
          <p:nvPr/>
        </p:nvSpPr>
        <p:spPr>
          <a:xfrm>
            <a:off x="3963670" y="7350125"/>
            <a:ext cx="3196590" cy="1854835"/>
          </a:xfrm>
          <a:prstGeom prst="rect">
            <a:avLst/>
          </a:prstGeom>
        </p:spPr>
        <p:txBody>
          <a:bodyPr vert="horz" wrap="square" lIns="0" tIns="0" rIns="0" bIns="0"/>
          <a:lstStyle/>
          <a:p>
            <a:pPr algn="l" rtl="0" eaLnBrk="0">
              <a:lnSpc>
                <a:spcPct val="77000"/>
              </a:lnSpc>
            </a:pPr>
            <a:endParaRPr lang="en-US" altLang="en-US" sz="100" dirty="0"/>
          </a:p>
          <a:p>
            <a:pPr marL="38735" algn="l" rtl="0" eaLnBrk="0">
              <a:lnSpc>
                <a:spcPct val="98000"/>
              </a:lnSpc>
            </a:pPr>
            <a:r>
              <a:rPr sz="1900" kern="0" spc="0" dirty="0">
                <a:solidFill>
                  <a:srgbClr val="1C2D6D">
                    <a:alpha val="100000"/>
                  </a:srgbClr>
                </a:solidFill>
                <a:latin typeface="Arial Black" panose="020B0A04020102020204" charset="0"/>
                <a:ea typeface="新宋体" panose="02010609030101010101" charset="-122"/>
                <a:cs typeface="Arial Black" panose="020B0A04020102020204" charset="0"/>
              </a:rPr>
              <a:t>Mobile check-in vehicle</a:t>
            </a:r>
            <a:r>
              <a:rPr sz="1900" kern="0" spc="0" dirty="0">
                <a:solidFill>
                  <a:srgbClr val="1C2D6D">
                    <a:alpha val="100000"/>
                  </a:srgbClr>
                </a:solidFill>
                <a:latin typeface="新宋体" panose="02010609030101010101" charset="-122"/>
                <a:ea typeface="新宋体" panose="02010609030101010101" charset="-122"/>
                <a:cs typeface="新宋体" panose="02010609030101010101" charset="-122"/>
              </a:rPr>
              <a:t> </a:t>
            </a:r>
            <a:endParaRPr sz="1900" kern="0" spc="0" dirty="0">
              <a:solidFill>
                <a:srgbClr val="1C2D6D">
                  <a:alpha val="100000"/>
                </a:srgbClr>
              </a:solidFill>
              <a:latin typeface="新宋体" panose="02010609030101010101" charset="-122"/>
              <a:ea typeface="新宋体" panose="02010609030101010101" charset="-122"/>
              <a:cs typeface="新宋体" panose="02010609030101010101" charset="-122"/>
            </a:endParaRPr>
          </a:p>
          <a:p>
            <a:pPr marL="48895" algn="l" rtl="0" eaLnBrk="0">
              <a:lnSpc>
                <a:spcPct val="94000"/>
              </a:lnSpc>
              <a:spcBef>
                <a:spcPts val="1010"/>
              </a:spcBef>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a:p>
            <a:pPr marL="22225" algn="l" rtl="0" eaLnBrk="0">
              <a:lnSpc>
                <a:spcPts val="1005"/>
              </a:lnSpc>
              <a:spcBef>
                <a:spcPts val="1110"/>
              </a:spcBef>
            </a:pP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Bedside case entry</a:t>
            </a:r>
            <a:endPar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22225" algn="l" rtl="0" eaLnBrk="0">
              <a:lnSpc>
                <a:spcPts val="1005"/>
              </a:lnSpc>
              <a:spcBef>
                <a:spcPts val="250"/>
              </a:spcBef>
            </a:pPr>
            <a:r>
              <a:rPr sz="800" kern="0" spc="12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lang="en-US" sz="800" kern="0" spc="12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I</a:t>
            </a:r>
            <a:r>
              <a:rPr sz="800" kern="0" spc="12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nterface with hospital HIS and other systems</a:t>
            </a:r>
            <a:endParaRPr sz="800" kern="0" spc="12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22225" algn="l" rtl="0" eaLnBrk="0">
              <a:lnSpc>
                <a:spcPts val="1010"/>
              </a:lnSpc>
              <a:spcBef>
                <a:spcPts val="250"/>
              </a:spcBef>
            </a:pP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lang="en-US"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R</a:t>
            </a:r>
            <a:r>
              <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eal-time query of medical records</a:t>
            </a:r>
            <a:endPar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22225" algn="l" rtl="0" eaLnBrk="0">
              <a:lnSpc>
                <a:spcPct val="93000"/>
              </a:lnSpc>
              <a:spcBef>
                <a:spcPts val="250"/>
              </a:spcBef>
            </a:pPr>
            <a:r>
              <a:rPr sz="800" kern="0" spc="7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lang="en-US" sz="800" kern="0" spc="7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B</a:t>
            </a:r>
            <a:r>
              <a:rPr sz="800" kern="0" spc="7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edside prescribing and writing of medical records</a:t>
            </a:r>
            <a:endParaRPr sz="800" kern="0" spc="7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22225" algn="l" rtl="0" eaLnBrk="0">
              <a:lnSpc>
                <a:spcPts val="1255"/>
              </a:lnSpc>
            </a:pPr>
            <a:r>
              <a:rPr sz="800" kern="0" spc="7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lang="en-US" sz="800" kern="0" spc="7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R</a:t>
            </a:r>
            <a:r>
              <a:rPr sz="800" kern="0" spc="7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eal-time query of test slips</a:t>
            </a:r>
            <a:endParaRPr sz="800" kern="0" spc="7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22225" algn="l" rtl="0" eaLnBrk="0">
              <a:lnSpc>
                <a:spcPts val="1005"/>
              </a:lnSpc>
              <a:spcBef>
                <a:spcPts val="360"/>
              </a:spcBef>
            </a:pPr>
            <a:r>
              <a:rPr sz="800" kern="0" spc="8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lang="en-US"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S</a:t>
            </a:r>
            <a:r>
              <a:rPr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trengthen the hospital's information construction</a:t>
            </a:r>
            <a:endParaRPr sz="800" kern="0" spc="80" dirty="0">
              <a:solidFill>
                <a:srgbClr val="00000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ts val="725"/>
              </a:lnSpc>
              <a:spcBef>
                <a:spcPts val="5"/>
              </a:spcBef>
              <a:tabLst>
                <a:tab pos="67310" algn="l"/>
              </a:tabLst>
            </a:pPr>
            <a:r>
              <a:rPr sz="500" kern="0" spc="0" dirty="0">
                <a:solidFill>
                  <a:srgbClr val="FFFFFF">
                    <a:alpha val="100000"/>
                  </a:srgbClr>
                </a:solidFill>
                <a:latin typeface="新宋体" panose="02010609030101010101" charset="-122"/>
                <a:ea typeface="新宋体" panose="02010609030101010101" charset="-122"/>
                <a:cs typeface="新宋体" panose="02010609030101010101" charset="-122"/>
              </a:rPr>
              <a:t>	</a:t>
            </a:r>
            <a:r>
              <a:rPr sz="500" kern="0" spc="90" dirty="0">
                <a:solidFill>
                  <a:srgbClr val="FFFFFF">
                    <a:alpha val="100000"/>
                  </a:srgbClr>
                </a:solidFill>
                <a:latin typeface="新宋体" panose="02010609030101010101" charset="-122"/>
                <a:ea typeface="新宋体" panose="02010609030101010101" charset="-122"/>
                <a:cs typeface="新宋体" panose="02010609030101010101" charset="-122"/>
              </a:rPr>
              <a:t>主体尺寸</a:t>
            </a:r>
            <a:r>
              <a:rPr sz="500" kern="0" spc="30" dirty="0">
                <a:solidFill>
                  <a:srgbClr val="FFFFFF">
                    <a:alpha val="100000"/>
                  </a:srgbClr>
                </a:solidFill>
                <a:latin typeface="新宋体" panose="02010609030101010101" charset="-122"/>
                <a:ea typeface="新宋体" panose="02010609030101010101" charset="-122"/>
                <a:cs typeface="新宋体" panose="02010609030101010101" charset="-122"/>
              </a:rPr>
              <a:t>  </a:t>
            </a:r>
            <a:endParaRPr sz="500" kern="0" spc="30" dirty="0">
              <a:solidFill>
                <a:srgbClr val="FFFFFF">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ts val="725"/>
              </a:lnSpc>
              <a:spcBef>
                <a:spcPts val="5"/>
              </a:spcBef>
              <a:tabLst>
                <a:tab pos="67310" algn="l"/>
              </a:tabLst>
            </a:pPr>
            <a:endParaRPr sz="500" kern="0" spc="30" dirty="0">
              <a:solidFill>
                <a:srgbClr val="FFFFFF">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ts val="725"/>
              </a:lnSpc>
              <a:spcBef>
                <a:spcPts val="5"/>
              </a:spcBef>
              <a:tabLst>
                <a:tab pos="67310" algn="l"/>
              </a:tabLst>
            </a:pPr>
            <a:r>
              <a:rPr lang="en-US" sz="500" kern="0" spc="30" dirty="0">
                <a:solidFill>
                  <a:srgbClr val="FFFFFF">
                    <a:alpha val="100000"/>
                  </a:srgbClr>
                </a:solidFill>
                <a:latin typeface="新宋体" panose="02010609030101010101" charset="-122"/>
                <a:ea typeface="新宋体" panose="02010609030101010101" charset="-122"/>
                <a:cs typeface="新宋体" panose="02010609030101010101" charset="-122"/>
              </a:rPr>
              <a:t>        </a:t>
            </a:r>
            <a:r>
              <a:rPr lang="en-US" sz="800" kern="0" spc="30" dirty="0">
                <a:solidFill>
                  <a:srgbClr val="FFFFFF">
                    <a:alpha val="100000"/>
                  </a:srgbClr>
                </a:solidFill>
                <a:latin typeface="新宋体" panose="02010609030101010101" charset="-122"/>
                <a:ea typeface="新宋体" panose="02010609030101010101" charset="-122"/>
                <a:cs typeface="新宋体" panose="02010609030101010101" charset="-122"/>
              </a:rPr>
              <a:t>size  </a:t>
            </a:r>
            <a:r>
              <a:rPr sz="800" kern="0" spc="90" dirty="0">
                <a:solidFill>
                  <a:srgbClr val="1C2D6D">
                    <a:alpha val="100000"/>
                  </a:srgbClr>
                </a:solidFill>
                <a:latin typeface="新宋体" panose="02010609030101010101" charset="-122"/>
                <a:ea typeface="新宋体" panose="02010609030101010101" charset="-122"/>
                <a:cs typeface="新宋体" panose="02010609030101010101" charset="-122"/>
              </a:rPr>
              <a:t>520*580*1600±10</a:t>
            </a:r>
            <a:r>
              <a:rPr sz="800" kern="0" spc="0" dirty="0">
                <a:solidFill>
                  <a:srgbClr val="1C2D6D">
                    <a:alpha val="100000"/>
                  </a:srgbClr>
                </a:solidFill>
                <a:latin typeface="新宋体" panose="02010609030101010101" charset="-122"/>
                <a:ea typeface="新宋体" panose="02010609030101010101" charset="-122"/>
                <a:cs typeface="新宋体" panose="02010609030101010101" charset="-122"/>
              </a:rPr>
              <a:t>mm</a:t>
            </a:r>
            <a:endParaRPr lang="en-US" altLang="en-US" sz="800" dirty="0"/>
          </a:p>
        </p:txBody>
      </p:sp>
      <p:pic>
        <p:nvPicPr>
          <p:cNvPr id="82" name="picture 82"/>
          <p:cNvPicPr>
            <a:picLocks noChangeAspect="1"/>
          </p:cNvPicPr>
          <p:nvPr/>
        </p:nvPicPr>
        <p:blipFill>
          <a:blip r:embed="rId1"/>
          <a:stretch>
            <a:fillRect/>
          </a:stretch>
        </p:blipFill>
        <p:spPr>
          <a:xfrm rot="21600000">
            <a:off x="7246620" y="7470140"/>
            <a:ext cx="191770" cy="128905"/>
          </a:xfrm>
          <a:prstGeom prst="rect">
            <a:avLst/>
          </a:prstGeom>
        </p:spPr>
      </p:pic>
      <p:pic>
        <p:nvPicPr>
          <p:cNvPr id="84" name="picture 84"/>
          <p:cNvPicPr>
            <a:picLocks noChangeAspect="1"/>
          </p:cNvPicPr>
          <p:nvPr/>
        </p:nvPicPr>
        <p:blipFill>
          <a:blip r:embed="rId2"/>
          <a:stretch>
            <a:fillRect/>
          </a:stretch>
        </p:blipFill>
        <p:spPr>
          <a:xfrm rot="21600000">
            <a:off x="2755265" y="5970905"/>
            <a:ext cx="406400" cy="130810"/>
          </a:xfrm>
          <a:prstGeom prst="rect">
            <a:avLst/>
          </a:prstGeom>
        </p:spPr>
      </p:pic>
      <p:sp>
        <p:nvSpPr>
          <p:cNvPr id="86" name="textbox 86"/>
          <p:cNvSpPr/>
          <p:nvPr/>
        </p:nvSpPr>
        <p:spPr>
          <a:xfrm>
            <a:off x="588010" y="4241800"/>
            <a:ext cx="3507740" cy="1859915"/>
          </a:xfrm>
          <a:prstGeom prst="rect">
            <a:avLst/>
          </a:prstGeom>
        </p:spPr>
        <p:txBody>
          <a:bodyPr vert="horz" wrap="square" lIns="0" tIns="0" rIns="0" bIns="0"/>
          <a:lstStyle/>
          <a:p>
            <a:pPr algn="l" rtl="0" eaLnBrk="0">
              <a:lnSpc>
                <a:spcPct val="77000"/>
              </a:lnSpc>
            </a:pPr>
            <a:endParaRPr lang="en-US" altLang="en-US" sz="100" dirty="0"/>
          </a:p>
          <a:p>
            <a:pPr marL="28575" algn="l" rtl="0" eaLnBrk="0">
              <a:lnSpc>
                <a:spcPct val="98000"/>
              </a:lnSpc>
            </a:pPr>
            <a:r>
              <a:rPr lang="en-US" sz="1900" kern="0" spc="0" dirty="0">
                <a:solidFill>
                  <a:srgbClr val="1C2D6D">
                    <a:alpha val="100000"/>
                  </a:srgbClr>
                </a:solidFill>
                <a:latin typeface="Arial Black" panose="020B0A04020102020204" charset="0"/>
                <a:ea typeface="新宋体" panose="02010609030101010101" charset="-122"/>
                <a:cs typeface="Arial Black" panose="020B0A04020102020204" charset="0"/>
              </a:rPr>
              <a:t>Mobile nursing cart</a:t>
            </a:r>
            <a:r>
              <a:rPr sz="1900" kern="0" spc="0" dirty="0">
                <a:solidFill>
                  <a:srgbClr val="1C2D6D">
                    <a:alpha val="100000"/>
                  </a:srgbClr>
                </a:solidFill>
                <a:latin typeface="新宋体" panose="02010609030101010101" charset="-122"/>
                <a:ea typeface="新宋体" panose="02010609030101010101" charset="-122"/>
                <a:cs typeface="新宋体" panose="02010609030101010101" charset="-122"/>
              </a:rPr>
              <a:t> </a:t>
            </a:r>
            <a:endParaRPr lang="en-US" altLang="en-US" sz="1900" dirty="0"/>
          </a:p>
          <a:p>
            <a:pPr marL="38735" algn="l" rtl="0" eaLnBrk="0">
              <a:lnSpc>
                <a:spcPct val="94000"/>
              </a:lnSpc>
              <a:spcBef>
                <a:spcPts val="1010"/>
              </a:spcBef>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a:p>
            <a:pPr marL="12700" algn="l" rtl="0" eaLnBrk="0">
              <a:lnSpc>
                <a:spcPts val="1005"/>
              </a:lnSpc>
              <a:spcBef>
                <a:spcPts val="1110"/>
              </a:spcBef>
            </a:pPr>
            <a:r>
              <a:rPr sz="800" kern="0" spc="7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7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Basic patient information inquiry</a:t>
            </a:r>
            <a:endParaRPr sz="800" kern="0" spc="7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ts val="1005"/>
              </a:lnSpc>
              <a:spcBef>
                <a:spcPts val="250"/>
              </a:spcBef>
            </a:pPr>
            <a:r>
              <a:rPr sz="800" kern="0" spc="8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Completion of bedside collection of vital signs</a:t>
            </a:r>
            <a:endParaRPr sz="800" kern="0" spc="8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ct val="93000"/>
              </a:lnSpc>
              <a:spcBef>
                <a:spcPts val="255"/>
              </a:spcBef>
            </a:pPr>
            <a:r>
              <a:rPr sz="800" kern="0" spc="8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Accurate administration of medication for</a:t>
            </a:r>
            <a:r>
              <a:rPr lang="en-US"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 </a:t>
            </a:r>
            <a:r>
              <a:rPr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nursing monitoring</a:t>
            </a:r>
            <a:endParaRPr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ts val="1255"/>
              </a:lnSpc>
            </a:pPr>
            <a:r>
              <a:rPr sz="800" kern="0" spc="8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lang="en-US" altLang="en-US" sz="800" dirty="0">
                <a:solidFill>
                  <a:srgbClr val="002060"/>
                </a:solidFill>
              </a:rPr>
              <a:t>Tracking of the full life cycle of a will</a:t>
            </a:r>
            <a:endParaRPr lang="en-US" altLang="en-US" sz="800" dirty="0">
              <a:solidFill>
                <a:srgbClr val="002060"/>
              </a:solidFill>
            </a:endParaRPr>
          </a:p>
          <a:p>
            <a:pPr marL="12700" algn="l" rtl="0" eaLnBrk="0">
              <a:lnSpc>
                <a:spcPts val="1255"/>
              </a:lnSpc>
            </a:pPr>
            <a:r>
              <a:rPr sz="800" kern="0" spc="8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Achievement of paperless and filmless</a:t>
            </a:r>
            <a:endParaRPr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ts val="1010"/>
              </a:lnSpc>
              <a:spcBef>
                <a:spcPts val="250"/>
              </a:spcBef>
            </a:pPr>
            <a:r>
              <a:rPr sz="800" kern="0" spc="8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Statistics on the workload of nurses</a:t>
            </a:r>
            <a:endParaRPr sz="800" kern="0" spc="80" dirty="0">
              <a:solidFill>
                <a:srgbClr val="000000">
                  <a:alpha val="100000"/>
                </a:srgbClr>
              </a:solidFill>
              <a:latin typeface="新宋体" panose="02010609030101010101" charset="-122"/>
              <a:ea typeface="新宋体" panose="02010609030101010101" charset="-122"/>
              <a:cs typeface="新宋体" panose="02010609030101010101" charset="-122"/>
            </a:endParaRPr>
          </a:p>
          <a:p>
            <a:pPr algn="l" rtl="0" eaLnBrk="0">
              <a:lnSpc>
                <a:spcPct val="103000"/>
              </a:lnSpc>
            </a:pPr>
            <a:endParaRPr lang="en-US" altLang="en-US" sz="700" dirty="0"/>
          </a:p>
          <a:p>
            <a:pPr marL="68580" algn="l" rtl="0" eaLnBrk="0">
              <a:lnSpc>
                <a:spcPct val="97000"/>
              </a:lnSpc>
              <a:spcBef>
                <a:spcPts val="0"/>
              </a:spcBef>
            </a:pPr>
            <a:r>
              <a:rPr lang="en-US" sz="500" kern="0" spc="10" dirty="0">
                <a:solidFill>
                  <a:srgbClr val="FFFFFF">
                    <a:alpha val="100000"/>
                  </a:srgbClr>
                </a:solidFill>
                <a:latin typeface="新宋体" panose="02010609030101010101" charset="-122"/>
                <a:ea typeface="新宋体" panose="02010609030101010101" charset="-122"/>
                <a:cs typeface="新宋体" panose="02010609030101010101" charset="-122"/>
              </a:rPr>
              <a:t>size</a:t>
            </a:r>
            <a:r>
              <a:rPr sz="500" kern="0" spc="10" dirty="0">
                <a:solidFill>
                  <a:srgbClr val="FFFFFF">
                    <a:alpha val="100000"/>
                  </a:srgbClr>
                </a:solidFill>
                <a:latin typeface="新宋体" panose="02010609030101010101" charset="-122"/>
                <a:ea typeface="新宋体" panose="02010609030101010101" charset="-122"/>
                <a:cs typeface="新宋体" panose="02010609030101010101" charset="-122"/>
              </a:rPr>
              <a:t>   </a:t>
            </a:r>
            <a:r>
              <a:rPr lang="en-US" sz="500" kern="0" spc="10" dirty="0">
                <a:solidFill>
                  <a:srgbClr val="FFFFFF">
                    <a:alpha val="100000"/>
                  </a:srgbClr>
                </a:solidFill>
                <a:latin typeface="新宋体" panose="02010609030101010101" charset="-122"/>
                <a:ea typeface="新宋体" panose="02010609030101010101" charset="-122"/>
                <a:cs typeface="新宋体" panose="02010609030101010101" charset="-122"/>
              </a:rPr>
              <a:t>                                                           </a:t>
            </a:r>
            <a:r>
              <a:rPr lang="en-US" sz="800" kern="0" spc="10" dirty="0">
                <a:solidFill>
                  <a:srgbClr val="FFFFFF">
                    <a:alpha val="100000"/>
                  </a:srgbClr>
                </a:solidFill>
                <a:latin typeface="新宋体" panose="02010609030101010101" charset="-122"/>
                <a:ea typeface="新宋体" panose="02010609030101010101" charset="-122"/>
                <a:cs typeface="新宋体" panose="02010609030101010101" charset="-122"/>
              </a:rPr>
              <a:t>size   </a:t>
            </a:r>
            <a:r>
              <a:rPr sz="800" kern="0" spc="100" dirty="0">
                <a:solidFill>
                  <a:srgbClr val="1C2D6D">
                    <a:alpha val="100000"/>
                  </a:srgbClr>
                </a:solidFill>
                <a:latin typeface="新宋体" panose="02010609030101010101" charset="-122"/>
                <a:ea typeface="新宋体" panose="02010609030101010101" charset="-122"/>
                <a:cs typeface="新宋体" panose="02010609030101010101" charset="-122"/>
              </a:rPr>
              <a:t>500*4</a:t>
            </a:r>
            <a:r>
              <a:rPr sz="800" kern="0" spc="90" dirty="0">
                <a:solidFill>
                  <a:srgbClr val="1C2D6D">
                    <a:alpha val="100000"/>
                  </a:srgbClr>
                </a:solidFill>
                <a:latin typeface="新宋体" panose="02010609030101010101" charset="-122"/>
                <a:ea typeface="新宋体" panose="02010609030101010101" charset="-122"/>
                <a:cs typeface="新宋体" panose="02010609030101010101" charset="-122"/>
              </a:rPr>
              <a:t>80*1600</a:t>
            </a:r>
            <a:r>
              <a:rPr sz="800" kern="0" spc="0" dirty="0">
                <a:solidFill>
                  <a:srgbClr val="1C2D6D">
                    <a:alpha val="100000"/>
                  </a:srgbClr>
                </a:solidFill>
                <a:latin typeface="新宋体" panose="02010609030101010101" charset="-122"/>
                <a:ea typeface="新宋体" panose="02010609030101010101" charset="-122"/>
                <a:cs typeface="新宋体" panose="02010609030101010101" charset="-122"/>
              </a:rPr>
              <a:t>mm</a:t>
            </a:r>
            <a:endParaRPr lang="en-US" altLang="en-US" sz="800" dirty="0"/>
          </a:p>
        </p:txBody>
      </p:sp>
      <p:pic>
        <p:nvPicPr>
          <p:cNvPr id="88" name="picture 88"/>
          <p:cNvPicPr>
            <a:picLocks noChangeAspect="1"/>
          </p:cNvPicPr>
          <p:nvPr/>
        </p:nvPicPr>
        <p:blipFill>
          <a:blip r:embed="rId3"/>
          <a:stretch>
            <a:fillRect/>
          </a:stretch>
        </p:blipFill>
        <p:spPr>
          <a:xfrm rot="21600000">
            <a:off x="3350348" y="4354182"/>
            <a:ext cx="191820" cy="122567"/>
          </a:xfrm>
          <a:prstGeom prst="rect">
            <a:avLst/>
          </a:prstGeom>
        </p:spPr>
      </p:pic>
      <p:pic>
        <p:nvPicPr>
          <p:cNvPr id="90" name="picture 90"/>
          <p:cNvPicPr>
            <a:picLocks noChangeAspect="1"/>
          </p:cNvPicPr>
          <p:nvPr/>
        </p:nvPicPr>
        <p:blipFill>
          <a:blip r:embed="rId4"/>
          <a:stretch>
            <a:fillRect/>
          </a:stretch>
        </p:blipFill>
        <p:spPr>
          <a:xfrm rot="21600000">
            <a:off x="363435" y="1906585"/>
            <a:ext cx="6440513" cy="67197"/>
          </a:xfrm>
          <a:prstGeom prst="rect">
            <a:avLst/>
          </a:prstGeom>
        </p:spPr>
      </p:pic>
      <p:sp>
        <p:nvSpPr>
          <p:cNvPr id="94" name="textbox 94"/>
          <p:cNvSpPr/>
          <p:nvPr/>
        </p:nvSpPr>
        <p:spPr>
          <a:xfrm>
            <a:off x="7160367" y="10263551"/>
            <a:ext cx="214629" cy="215900"/>
          </a:xfrm>
          <a:prstGeom prst="rect">
            <a:avLst/>
          </a:prstGeom>
        </p:spPr>
        <p:txBody>
          <a:bodyPr vert="horz" wrap="square" lIns="0" tIns="0" rIns="0" bIns="0"/>
          <a:lstStyle/>
          <a:p>
            <a:pPr algn="l" rtl="0" eaLnBrk="0">
              <a:lnSpc>
                <a:spcPct val="91000"/>
              </a:lnSpc>
            </a:pPr>
            <a:endParaRPr lang="en-US" altLang="en-US" sz="100" dirty="0"/>
          </a:p>
          <a:p>
            <a:pPr algn="r" rtl="0" eaLnBrk="0">
              <a:lnSpc>
                <a:spcPct val="73000"/>
              </a:lnSpc>
            </a:pPr>
            <a:r>
              <a:rPr sz="1200" kern="0" spc="-60" dirty="0">
                <a:solidFill>
                  <a:srgbClr val="1C2D6D">
                    <a:alpha val="100000"/>
                  </a:srgbClr>
                </a:solidFill>
                <a:latin typeface="Times New Roman" panose="02020603050405020304"/>
                <a:ea typeface="Times New Roman" panose="02020603050405020304"/>
                <a:cs typeface="Times New Roman" panose="02020603050405020304"/>
              </a:rPr>
              <a:t>0</a:t>
            </a:r>
            <a:r>
              <a:rPr sz="1200" kern="0" spc="-160" dirty="0">
                <a:solidFill>
                  <a:srgbClr val="1C2D6D">
                    <a:alpha val="100000"/>
                  </a:srgbClr>
                </a:solidFill>
                <a:latin typeface="Times New Roman" panose="02020603050405020304"/>
                <a:ea typeface="Times New Roman" panose="02020603050405020304"/>
                <a:cs typeface="Times New Roman" panose="02020603050405020304"/>
              </a:rPr>
              <a:t> </a:t>
            </a:r>
            <a:r>
              <a:rPr sz="1700" kern="0" spc="-60" dirty="0">
                <a:solidFill>
                  <a:srgbClr val="1C2D6D">
                    <a:alpha val="100000"/>
                  </a:srgbClr>
                </a:solidFill>
                <a:latin typeface="Times New Roman" panose="02020603050405020304"/>
                <a:ea typeface="Times New Roman" panose="02020603050405020304"/>
                <a:cs typeface="Times New Roman" panose="02020603050405020304"/>
              </a:rPr>
              <a:t>1</a:t>
            </a:r>
            <a:endParaRPr lang="en-US" altLang="en-US" sz="1700" dirty="0"/>
          </a:p>
        </p:txBody>
      </p:sp>
      <p:pic>
        <p:nvPicPr>
          <p:cNvPr id="96" name="picture 96"/>
          <p:cNvPicPr>
            <a:picLocks noChangeAspect="1"/>
          </p:cNvPicPr>
          <p:nvPr/>
        </p:nvPicPr>
        <p:blipFill>
          <a:blip r:embed="rId5"/>
          <a:stretch>
            <a:fillRect/>
          </a:stretch>
        </p:blipFill>
        <p:spPr>
          <a:xfrm rot="21600000">
            <a:off x="-3175" y="4"/>
            <a:ext cx="6350" cy="1820570"/>
          </a:xfrm>
          <a:prstGeom prst="rect">
            <a:avLst/>
          </a:prstGeom>
        </p:spPr>
      </p:pic>
      <p:pic>
        <p:nvPicPr>
          <p:cNvPr id="2" name="图片 1"/>
          <p:cNvPicPr>
            <a:picLocks noChangeAspect="1"/>
          </p:cNvPicPr>
          <p:nvPr>
            <p:custDataLst>
              <p:tags r:id="rId6"/>
            </p:custDataLst>
          </p:nvPr>
        </p:nvPicPr>
        <p:blipFill>
          <a:blip r:embed="rId7"/>
          <a:stretch>
            <a:fillRect/>
          </a:stretch>
        </p:blipFill>
        <p:spPr>
          <a:xfrm>
            <a:off x="4646930" y="3743325"/>
            <a:ext cx="2018665" cy="3322955"/>
          </a:xfrm>
          <a:prstGeom prst="rect">
            <a:avLst/>
          </a:prstGeom>
        </p:spPr>
      </p:pic>
      <p:pic>
        <p:nvPicPr>
          <p:cNvPr id="3" name="图片 2"/>
          <p:cNvPicPr>
            <a:picLocks noChangeAspect="1"/>
          </p:cNvPicPr>
          <p:nvPr>
            <p:custDataLst>
              <p:tags r:id="rId8"/>
            </p:custDataLst>
          </p:nvPr>
        </p:nvPicPr>
        <p:blipFill>
          <a:blip r:embed="rId9"/>
          <a:stretch>
            <a:fillRect/>
          </a:stretch>
        </p:blipFill>
        <p:spPr>
          <a:xfrm>
            <a:off x="1053465" y="6748780"/>
            <a:ext cx="2176145" cy="34258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1600000">
            <a:off x="177735" y="4870424"/>
            <a:ext cx="7382257" cy="4484217"/>
            <a:chOff x="0" y="0"/>
            <a:chExt cx="7382257" cy="4484217"/>
          </a:xfrm>
        </p:grpSpPr>
        <p:sp>
          <p:nvSpPr>
            <p:cNvPr id="98" name="rect"/>
            <p:cNvSpPr/>
            <p:nvPr/>
          </p:nvSpPr>
          <p:spPr>
            <a:xfrm>
              <a:off x="24859" y="0"/>
              <a:ext cx="7154808" cy="4484217"/>
            </a:xfrm>
            <a:prstGeom prst="rect">
              <a:avLst/>
            </a:prstGeom>
            <a:solidFill>
              <a:srgbClr val="1C2D6D">
                <a:alpha val="9803"/>
              </a:srgbClr>
            </a:solidFill>
            <a:ln cap="flat">
              <a:noFill/>
              <a:prstDash val="solid"/>
              <a:miter lim="0"/>
            </a:ln>
          </p:spPr>
          <p:txBody>
            <a:bodyPr rtlCol="0"/>
            <a:lstStyle/>
            <a:p>
              <a:pPr algn="ctr"/>
              <a:endParaRPr lang="zh-CN" altLang="en-US"/>
            </a:p>
          </p:txBody>
        </p:sp>
        <p:pic>
          <p:nvPicPr>
            <p:cNvPr id="100" name="picture 100"/>
            <p:cNvPicPr>
              <a:picLocks noChangeAspect="1"/>
            </p:cNvPicPr>
            <p:nvPr/>
          </p:nvPicPr>
          <p:blipFill>
            <a:blip r:embed="rId1"/>
            <a:stretch>
              <a:fillRect/>
            </a:stretch>
          </p:blipFill>
          <p:spPr>
            <a:xfrm rot="21600000">
              <a:off x="0" y="1610760"/>
              <a:ext cx="7382257" cy="2671817"/>
            </a:xfrm>
            <a:prstGeom prst="rect">
              <a:avLst/>
            </a:prstGeom>
          </p:spPr>
        </p:pic>
        <p:sp>
          <p:nvSpPr>
            <p:cNvPr id="102" name="textbox 102"/>
            <p:cNvSpPr/>
            <p:nvPr/>
          </p:nvSpPr>
          <p:spPr>
            <a:xfrm>
              <a:off x="298450" y="400685"/>
              <a:ext cx="6474460" cy="3858260"/>
            </a:xfrm>
            <a:prstGeom prst="rect">
              <a:avLst/>
            </a:prstGeom>
          </p:spPr>
          <p:txBody>
            <a:bodyPr vert="horz" wrap="square" lIns="0" tIns="0" rIns="0" bIns="0"/>
            <a:lstStyle/>
            <a:p>
              <a:pPr algn="l" rtl="0" eaLnBrk="0">
                <a:lnSpc>
                  <a:spcPct val="79000"/>
                </a:lnSpc>
              </a:pPr>
              <a:endParaRPr lang="en-US" altLang="en-US" sz="100" dirty="0"/>
            </a:p>
            <a:p>
              <a:pPr marL="1214120" algn="l" rtl="0" eaLnBrk="0">
                <a:lnSpc>
                  <a:spcPct val="96000"/>
                </a:lnSpc>
              </a:pPr>
              <a:r>
                <a:rPr sz="2200" kern="0" spc="270" dirty="0">
                  <a:solidFill>
                    <a:srgbClr val="1C2D6D">
                      <a:alpha val="100000"/>
                    </a:srgbClr>
                  </a:solidFill>
                  <a:latin typeface="Arial" panose="020B0604020202020204"/>
                  <a:ea typeface="Arial" panose="020B0604020202020204"/>
                  <a:cs typeface="Arial" panose="020B0604020202020204"/>
                </a:rPr>
                <a:t>PRODUCT FEATURES</a:t>
              </a:r>
              <a:endParaRPr lang="en-US" altLang="en-US" sz="22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26000"/>
                </a:lnSpc>
              </a:pPr>
              <a:endParaRPr lang="en-US" altLang="en-US" sz="200" dirty="0"/>
            </a:p>
            <a:p>
              <a:pPr marL="12700" algn="l" rtl="0" eaLnBrk="0">
                <a:lnSpc>
                  <a:spcPct val="95000"/>
                </a:lnSpc>
                <a:spcBef>
                  <a:spcPts val="0"/>
                </a:spcBef>
              </a:pPr>
              <a:r>
                <a:rPr sz="1000" kern="0" spc="-1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Mobile check-in vehicle</a:t>
              </a:r>
              <a:r>
                <a:rPr sz="1000" kern="0" spc="-10" dirty="0">
                  <a:solidFill>
                    <a:srgbClr val="1C2D6D">
                      <a:alpha val="100000"/>
                    </a:srgbClr>
                  </a:solidFill>
                  <a:latin typeface="新宋体" panose="02010609030101010101" charset="-122"/>
                  <a:ea typeface="新宋体" panose="02010609030101010101" charset="-122"/>
                  <a:cs typeface="新宋体" panose="02010609030101010101" charset="-122"/>
                </a:rPr>
                <a:t>    </a:t>
              </a:r>
              <a:r>
                <a:rPr lang="en-US" sz="1000" kern="0" spc="-10" dirty="0">
                  <a:solidFill>
                    <a:srgbClr val="1C2D6D">
                      <a:alpha val="100000"/>
                    </a:srgbClr>
                  </a:solidFill>
                  <a:latin typeface="新宋体" panose="02010609030101010101" charset="-122"/>
                  <a:ea typeface="新宋体" panose="02010609030101010101" charset="-122"/>
                  <a:cs typeface="新宋体" panose="02010609030101010101" charset="-122"/>
                </a:rPr>
                <a:t> </a:t>
              </a:r>
              <a:r>
                <a:rPr sz="1000" kern="0" spc="-10" dirty="0">
                  <a:solidFill>
                    <a:srgbClr val="1C2D6D">
                      <a:alpha val="100000"/>
                    </a:srgbClr>
                  </a:solidFill>
                  <a:latin typeface="Arial" panose="020B0604020202020204" pitchFamily="34" charset="0"/>
                  <a:ea typeface="新宋体" panose="02010609030101010101" charset="-122"/>
                  <a:cs typeface="Arial" panose="020B0604020202020204" pitchFamily="34" charset="0"/>
                  <a:sym typeface="+mn-ea"/>
                </a:rPr>
                <a:t>Mobile check-in vehicle</a:t>
              </a:r>
              <a:r>
                <a:rPr sz="1000" kern="0" spc="10" dirty="0">
                  <a:solidFill>
                    <a:srgbClr val="1C2D6D">
                      <a:alpha val="100000"/>
                    </a:srgbClr>
                  </a:solidFill>
                  <a:latin typeface="新宋体" panose="02010609030101010101" charset="-122"/>
                  <a:ea typeface="新宋体" panose="02010609030101010101" charset="-122"/>
                  <a:cs typeface="新宋体" panose="02010609030101010101" charset="-122"/>
                </a:rPr>
                <a:t>    </a:t>
              </a:r>
              <a:r>
                <a:rPr sz="1000" kern="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Mobile nursing carts</a:t>
              </a:r>
              <a:r>
                <a:rPr sz="1000" kern="0" spc="1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 </a:t>
              </a:r>
              <a:r>
                <a:rPr sz="1000" kern="0" spc="10" dirty="0">
                  <a:solidFill>
                    <a:srgbClr val="1C2D6D">
                      <a:alpha val="100000"/>
                    </a:srgbClr>
                  </a:solidFill>
                  <a:latin typeface="新宋体" panose="02010609030101010101" charset="-122"/>
                  <a:ea typeface="新宋体" panose="02010609030101010101" charset="-122"/>
                  <a:cs typeface="新宋体" panose="02010609030101010101" charset="-122"/>
                </a:rPr>
                <a:t>        </a:t>
              </a:r>
              <a:r>
                <a:rPr lang="en-US" sz="1000" kern="0" spc="10" dirty="0">
                  <a:solidFill>
                    <a:srgbClr val="1C2D6D">
                      <a:alpha val="100000"/>
                    </a:srgbClr>
                  </a:solidFill>
                  <a:latin typeface="新宋体" panose="02010609030101010101" charset="-122"/>
                  <a:ea typeface="新宋体" panose="02010609030101010101" charset="-122"/>
                  <a:cs typeface="新宋体" panose="02010609030101010101" charset="-122"/>
                </a:rPr>
                <a:t> </a:t>
              </a:r>
              <a:r>
                <a:rPr sz="1000" kern="0" spc="10" dirty="0">
                  <a:solidFill>
                    <a:srgbClr val="1C2D6D">
                      <a:alpha val="100000"/>
                    </a:srgbClr>
                  </a:solidFill>
                  <a:latin typeface="新宋体" panose="02010609030101010101" charset="-122"/>
                  <a:ea typeface="新宋体" panose="02010609030101010101" charset="-122"/>
                  <a:cs typeface="新宋体" panose="02010609030101010101" charset="-122"/>
                </a:rPr>
                <a:t> </a:t>
              </a:r>
              <a:r>
                <a:rPr sz="1000" kern="0" dirty="0">
                  <a:solidFill>
                    <a:srgbClr val="1C2D6D">
                      <a:alpha val="100000"/>
                    </a:srgbClr>
                  </a:solidFill>
                  <a:latin typeface="Arial" panose="020B0604020202020204" pitchFamily="34" charset="0"/>
                  <a:ea typeface="新宋体" panose="02010609030101010101" charset="-122"/>
                  <a:cs typeface="Arial" panose="020B0604020202020204" pitchFamily="34" charset="0"/>
                  <a:sym typeface="+mn-ea"/>
                </a:rPr>
                <a:t>Mobile nursing carts</a:t>
              </a:r>
              <a:endParaRPr lang="en-US" altLang="en-US" sz="1000" dirty="0"/>
            </a:p>
          </p:txBody>
        </p:sp>
        <p:pic>
          <p:nvPicPr>
            <p:cNvPr id="104" name="picture 104"/>
            <p:cNvPicPr>
              <a:picLocks noChangeAspect="1"/>
            </p:cNvPicPr>
            <p:nvPr/>
          </p:nvPicPr>
          <p:blipFill>
            <a:blip r:embed="rId2"/>
            <a:stretch>
              <a:fillRect/>
            </a:stretch>
          </p:blipFill>
          <p:spPr>
            <a:xfrm rot="21600000">
              <a:off x="1505484" y="879614"/>
              <a:ext cx="4245876" cy="17145"/>
            </a:xfrm>
            <a:prstGeom prst="rect">
              <a:avLst/>
            </a:prstGeom>
          </p:spPr>
        </p:pic>
      </p:grpSp>
      <p:sp>
        <p:nvSpPr>
          <p:cNvPr id="108" name="rect"/>
          <p:cNvSpPr/>
          <p:nvPr/>
        </p:nvSpPr>
        <p:spPr>
          <a:xfrm>
            <a:off x="1921945" y="3264289"/>
            <a:ext cx="406400" cy="130632"/>
          </a:xfrm>
          <a:prstGeom prst="rect">
            <a:avLst/>
          </a:prstGeom>
          <a:solidFill>
            <a:srgbClr val="1C2D6D">
              <a:alpha val="97254"/>
            </a:srgbClr>
          </a:solidFill>
          <a:ln cap="flat">
            <a:noFill/>
            <a:prstDash val="solid"/>
            <a:miter lim="0"/>
          </a:ln>
        </p:spPr>
        <p:txBody>
          <a:bodyPr rtlCol="0"/>
          <a:lstStyle/>
          <a:p>
            <a:pPr algn="ctr"/>
            <a:endParaRPr lang="zh-CN" altLang="en-US"/>
          </a:p>
        </p:txBody>
      </p:sp>
      <p:sp>
        <p:nvSpPr>
          <p:cNvPr id="110" name="textbox 110"/>
          <p:cNvSpPr/>
          <p:nvPr/>
        </p:nvSpPr>
        <p:spPr>
          <a:xfrm>
            <a:off x="434340" y="1675765"/>
            <a:ext cx="3869055" cy="1718945"/>
          </a:xfrm>
          <a:prstGeom prst="rect">
            <a:avLst/>
          </a:prstGeom>
        </p:spPr>
        <p:txBody>
          <a:bodyPr vert="horz" wrap="square" lIns="0" tIns="0" rIns="0" bIns="0"/>
          <a:lstStyle/>
          <a:p>
            <a:pPr algn="l" rtl="0" eaLnBrk="0">
              <a:lnSpc>
                <a:spcPct val="90000"/>
              </a:lnSpc>
            </a:pPr>
            <a:endParaRPr lang="en-US" altLang="en-US" sz="100" dirty="0"/>
          </a:p>
          <a:p>
            <a:pPr marL="34290" algn="l" rtl="0" eaLnBrk="0">
              <a:lnSpc>
                <a:spcPct val="97000"/>
              </a:lnSpc>
            </a:pPr>
            <a:r>
              <a:rPr sz="1900" kern="0" spc="0" dirty="0">
                <a:solidFill>
                  <a:srgbClr val="1C2D6D">
                    <a:alpha val="100000"/>
                  </a:srgbClr>
                </a:solidFill>
                <a:latin typeface="Arial Black" panose="020B0A04020102020204" charset="0"/>
                <a:ea typeface="新宋体" panose="02010609030101010101" charset="-122"/>
                <a:cs typeface="Arial Black" panose="020B0A04020102020204" charset="0"/>
              </a:rPr>
              <a:t>Teleconsultation vehicle</a:t>
            </a:r>
            <a:r>
              <a:rPr sz="1900" kern="0" spc="0" dirty="0">
                <a:solidFill>
                  <a:srgbClr val="1C2D6D">
                    <a:alpha val="100000"/>
                  </a:srgbClr>
                </a:solidFill>
                <a:latin typeface="新宋体" panose="02010609030101010101" charset="-122"/>
                <a:ea typeface="新宋体" panose="02010609030101010101" charset="-122"/>
                <a:cs typeface="新宋体" panose="02010609030101010101" charset="-122"/>
              </a:rPr>
              <a:t> </a:t>
            </a:r>
            <a:endParaRPr lang="en-US" altLang="en-US" sz="1900" dirty="0"/>
          </a:p>
          <a:p>
            <a:pPr marL="48895" algn="l" rtl="0" eaLnBrk="0">
              <a:lnSpc>
                <a:spcPct val="94000"/>
              </a:lnSpc>
              <a:spcBef>
                <a:spcPts val="1015"/>
              </a:spcBef>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a:p>
            <a:pPr marL="22225" algn="l" rtl="0" eaLnBrk="0">
              <a:lnSpc>
                <a:spcPct val="118000"/>
              </a:lnSpc>
              <a:spcBef>
                <a:spcPts val="1110"/>
              </a:spcBef>
            </a:pPr>
            <a:r>
              <a:rPr sz="800" kern="0" spc="9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lang="en-US"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Remote</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 </a:t>
            </a:r>
            <a:r>
              <a:rPr lang="en-US"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transmission</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 of important information at the surgical site</a:t>
            </a:r>
            <a:r>
              <a:rPr sz="800" kern="0" spc="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  </a:t>
            </a:r>
            <a:r>
              <a:rPr sz="800" kern="0" spc="0" dirty="0">
                <a:solidFill>
                  <a:srgbClr val="002060">
                    <a:alpha val="100000"/>
                  </a:srgbClr>
                </a:solidFill>
                <a:latin typeface="新宋体" panose="02010609030101010101" charset="-122"/>
                <a:ea typeface="新宋体" panose="02010609030101010101" charset="-122"/>
                <a:cs typeface="新宋体" panose="02010609030101010101" charset="-122"/>
              </a:rPr>
              <a:t>    </a:t>
            </a:r>
            <a:r>
              <a:rPr lang="en-US" sz="800" kern="0" spc="0" dirty="0">
                <a:solidFill>
                  <a:srgbClr val="002060">
                    <a:alpha val="100000"/>
                  </a:srgbClr>
                </a:solidFill>
                <a:latin typeface="新宋体" panose="02010609030101010101" charset="-122"/>
                <a:ea typeface="新宋体" panose="02010609030101010101" charset="-122"/>
                <a:cs typeface="新宋体" panose="02010609030101010101" charset="-122"/>
              </a:rPr>
              <a:t>   </a:t>
            </a:r>
            <a:r>
              <a:rPr sz="800" kern="0" spc="7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7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Timely grasp of the surgical process</a:t>
            </a:r>
            <a:endParaRPr sz="800" kern="0" spc="7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22225" algn="l" rtl="0" eaLnBrk="0">
              <a:lnSpc>
                <a:spcPct val="93000"/>
              </a:lnSpc>
              <a:spcBef>
                <a:spcPts val="250"/>
              </a:spcBef>
            </a:pPr>
            <a:r>
              <a:rPr sz="800" kern="0" spc="8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Dramatically improve the control of surgical emergencies</a:t>
            </a:r>
            <a:endParaRPr sz="800" kern="0" spc="8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22225" algn="l" rtl="0" eaLnBrk="0">
              <a:lnSpc>
                <a:spcPts val="1255"/>
              </a:lnSpc>
            </a:pPr>
            <a:r>
              <a:rPr sz="800" kern="0" spc="8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Multi-point real-time transmission of the site situation</a:t>
            </a:r>
            <a:endParaRPr sz="800" kern="0" spc="8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22225" algn="l" rtl="0" eaLnBrk="0">
              <a:lnSpc>
                <a:spcPts val="1255"/>
              </a:lnSpc>
            </a:pPr>
            <a:r>
              <a:rPr sz="800" kern="0" spc="9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9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Effectively solve the problem of imbalance of medical</a:t>
            </a:r>
            <a:r>
              <a:rPr lang="en-US" sz="800" kern="0" spc="9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 resources</a:t>
            </a:r>
            <a:endParaRPr sz="800" kern="0" spc="9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algn="l" rtl="0" eaLnBrk="0">
              <a:lnSpc>
                <a:spcPct val="105000"/>
              </a:lnSpc>
            </a:pPr>
            <a:endParaRPr lang="en-US" altLang="en-US" sz="800" dirty="0"/>
          </a:p>
          <a:p>
            <a:pPr algn="l" rtl="0" eaLnBrk="0">
              <a:lnSpc>
                <a:spcPct val="7000"/>
              </a:lnSpc>
            </a:pPr>
            <a:endParaRPr lang="en-US" altLang="en-US" sz="100" dirty="0"/>
          </a:p>
          <a:p>
            <a:pPr marL="12700" algn="l" rtl="0" eaLnBrk="0">
              <a:lnSpc>
                <a:spcPct val="97000"/>
              </a:lnSpc>
              <a:tabLst>
                <a:tab pos="67310" algn="l"/>
              </a:tabLst>
            </a:pPr>
            <a:r>
              <a:rPr lang="en-US" sz="500" kern="0" spc="90" dirty="0">
                <a:solidFill>
                  <a:srgbClr val="FFFFFF">
                    <a:alpha val="100000"/>
                  </a:srgbClr>
                </a:solidFill>
                <a:latin typeface="新宋体" panose="02010609030101010101" charset="-122"/>
                <a:ea typeface="新宋体" panose="02010609030101010101" charset="-122"/>
                <a:cs typeface="新宋体" panose="02010609030101010101" charset="-122"/>
              </a:rPr>
              <a:t>                                    </a:t>
            </a:r>
            <a:r>
              <a:rPr lang="en-US" sz="800" kern="0" spc="90" dirty="0">
                <a:solidFill>
                  <a:srgbClr val="FFFFFF">
                    <a:alpha val="100000"/>
                  </a:srgbClr>
                </a:solidFill>
                <a:latin typeface="新宋体" panose="02010609030101010101" charset="-122"/>
                <a:ea typeface="新宋体" panose="02010609030101010101" charset="-122"/>
                <a:cs typeface="新宋体" panose="02010609030101010101" charset="-122"/>
              </a:rPr>
              <a:t>size  </a:t>
            </a:r>
            <a:r>
              <a:rPr sz="800" kern="0" spc="90" dirty="0">
                <a:solidFill>
                  <a:srgbClr val="1C2D6D">
                    <a:alpha val="100000"/>
                  </a:srgbClr>
                </a:solidFill>
                <a:latin typeface="新宋体" panose="02010609030101010101" charset="-122"/>
                <a:ea typeface="新宋体" panose="02010609030101010101" charset="-122"/>
                <a:cs typeface="新宋体" panose="02010609030101010101" charset="-122"/>
              </a:rPr>
              <a:t>长500*宽480*高1600</a:t>
            </a:r>
            <a:r>
              <a:rPr sz="800" kern="0" spc="0" dirty="0">
                <a:solidFill>
                  <a:srgbClr val="1C2D6D">
                    <a:alpha val="100000"/>
                  </a:srgbClr>
                </a:solidFill>
                <a:latin typeface="新宋体" panose="02010609030101010101" charset="-122"/>
                <a:ea typeface="新宋体" panose="02010609030101010101" charset="-122"/>
                <a:cs typeface="新宋体" panose="02010609030101010101" charset="-122"/>
              </a:rPr>
              <a:t>mm</a:t>
            </a:r>
            <a:endParaRPr lang="en-US" altLang="en-US" sz="800" dirty="0"/>
          </a:p>
        </p:txBody>
      </p:sp>
      <p:pic>
        <p:nvPicPr>
          <p:cNvPr id="112" name="picture 112"/>
          <p:cNvPicPr>
            <a:picLocks noChangeAspect="1"/>
          </p:cNvPicPr>
          <p:nvPr/>
        </p:nvPicPr>
        <p:blipFill>
          <a:blip r:embed="rId3"/>
          <a:stretch>
            <a:fillRect/>
          </a:stretch>
        </p:blipFill>
        <p:spPr>
          <a:xfrm rot="21600000">
            <a:off x="3831590" y="1775460"/>
            <a:ext cx="191770" cy="122555"/>
          </a:xfrm>
          <a:prstGeom prst="rect">
            <a:avLst/>
          </a:prstGeom>
        </p:spPr>
      </p:pic>
      <p:sp>
        <p:nvSpPr>
          <p:cNvPr id="114" name="textbox 114"/>
          <p:cNvSpPr/>
          <p:nvPr/>
        </p:nvSpPr>
        <p:spPr>
          <a:xfrm>
            <a:off x="192176" y="10263551"/>
            <a:ext cx="984885" cy="215900"/>
          </a:xfrm>
          <a:prstGeom prst="rect">
            <a:avLst/>
          </a:prstGeom>
        </p:spPr>
        <p:txBody>
          <a:bodyPr vert="horz" wrap="square" lIns="0" tIns="0" rIns="0" bIns="0"/>
          <a:lstStyle/>
          <a:p>
            <a:pPr algn="l" rtl="0" eaLnBrk="0">
              <a:lnSpc>
                <a:spcPct val="91000"/>
              </a:lnSpc>
            </a:pPr>
            <a:endParaRPr lang="en-US" altLang="en-US" sz="100" dirty="0"/>
          </a:p>
          <a:p>
            <a:pPr marL="12700" algn="l" rtl="0" eaLnBrk="0">
              <a:lnSpc>
                <a:spcPct val="73000"/>
              </a:lnSpc>
            </a:pPr>
            <a:r>
              <a:rPr sz="1100" kern="0" spc="10" dirty="0">
                <a:solidFill>
                  <a:srgbClr val="1C2D6D">
                    <a:alpha val="100000"/>
                  </a:srgbClr>
                </a:solidFill>
                <a:latin typeface="Arial" panose="020B0604020202020204"/>
                <a:ea typeface="Arial" panose="020B0604020202020204"/>
                <a:cs typeface="Arial" panose="020B0604020202020204"/>
              </a:rPr>
              <a:t>  </a:t>
            </a:r>
            <a:r>
              <a:rPr sz="1200" kern="0" spc="70" dirty="0">
                <a:solidFill>
                  <a:srgbClr val="1C2D6D">
                    <a:alpha val="100000"/>
                  </a:srgbClr>
                </a:solidFill>
                <a:latin typeface="Times New Roman" panose="02020603050405020304"/>
                <a:ea typeface="Times New Roman" panose="02020603050405020304"/>
                <a:cs typeface="Times New Roman" panose="02020603050405020304"/>
              </a:rPr>
              <a:t>0</a:t>
            </a:r>
            <a:r>
              <a:rPr sz="1700" kern="0" spc="70" dirty="0">
                <a:solidFill>
                  <a:srgbClr val="1C2D6D">
                    <a:alpha val="100000"/>
                  </a:srgbClr>
                </a:solidFill>
                <a:latin typeface="Times New Roman" panose="02020603050405020304"/>
                <a:ea typeface="Times New Roman" panose="02020603050405020304"/>
                <a:cs typeface="Times New Roman" panose="02020603050405020304"/>
              </a:rPr>
              <a:t>2</a:t>
            </a:r>
            <a:endParaRPr lang="en-US" altLang="en-US" sz="1700" dirty="0"/>
          </a:p>
        </p:txBody>
      </p:sp>
      <p:pic>
        <p:nvPicPr>
          <p:cNvPr id="3" name="图片 2"/>
          <p:cNvPicPr>
            <a:picLocks noChangeAspect="1"/>
          </p:cNvPicPr>
          <p:nvPr>
            <p:custDataLst>
              <p:tags r:id="rId4"/>
            </p:custDataLst>
          </p:nvPr>
        </p:nvPicPr>
        <p:blipFill>
          <a:blip r:embed="rId5"/>
          <a:stretch>
            <a:fillRect/>
          </a:stretch>
        </p:blipFill>
        <p:spPr>
          <a:xfrm>
            <a:off x="4608195" y="715645"/>
            <a:ext cx="2487295" cy="3639820"/>
          </a:xfrm>
          <a:prstGeom prst="rect">
            <a:avLst/>
          </a:prstGeom>
        </p:spPr>
      </p:pic>
      <p:pic>
        <p:nvPicPr>
          <p:cNvPr id="4" name="图片 3"/>
          <p:cNvPicPr>
            <a:picLocks noChangeAspect="1"/>
          </p:cNvPicPr>
          <p:nvPr>
            <p:custDataLst>
              <p:tags r:id="rId6"/>
            </p:custDataLst>
          </p:nvPr>
        </p:nvPicPr>
        <p:blipFill>
          <a:blip r:embed="rId7"/>
          <a:stretch>
            <a:fillRect/>
          </a:stretch>
        </p:blipFill>
        <p:spPr>
          <a:xfrm>
            <a:off x="733425" y="6289040"/>
            <a:ext cx="2522220" cy="2494915"/>
          </a:xfrm>
          <a:prstGeom prst="rect">
            <a:avLst/>
          </a:prstGeom>
        </p:spPr>
      </p:pic>
      <p:pic>
        <p:nvPicPr>
          <p:cNvPr id="5" name="图片 4"/>
          <p:cNvPicPr>
            <a:picLocks noChangeAspect="1"/>
          </p:cNvPicPr>
          <p:nvPr>
            <p:custDataLst>
              <p:tags r:id="rId8"/>
            </p:custDataLst>
          </p:nvPr>
        </p:nvPicPr>
        <p:blipFill>
          <a:blip r:embed="rId9"/>
          <a:stretch>
            <a:fillRect/>
          </a:stretch>
        </p:blipFill>
        <p:spPr>
          <a:xfrm>
            <a:off x="3488690" y="6125210"/>
            <a:ext cx="3462020" cy="27920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8"/>
          <p:cNvSpPr/>
          <p:nvPr/>
        </p:nvSpPr>
        <p:spPr>
          <a:xfrm>
            <a:off x="438529" y="876199"/>
            <a:ext cx="5123179" cy="1945004"/>
          </a:xfrm>
          <a:prstGeom prst="rect">
            <a:avLst/>
          </a:prstGeom>
        </p:spPr>
        <p:txBody>
          <a:bodyPr vert="horz" wrap="square" lIns="0" tIns="0" rIns="0" bIns="0"/>
          <a:lstStyle/>
          <a:p>
            <a:pPr algn="l" rtl="0" eaLnBrk="0">
              <a:lnSpc>
                <a:spcPct val="83000"/>
              </a:lnSpc>
            </a:pPr>
            <a:endParaRPr lang="en-US" altLang="en-US" sz="100" dirty="0"/>
          </a:p>
          <a:p>
            <a:pPr algn="r" rtl="0" eaLnBrk="0">
              <a:lnSpc>
                <a:spcPts val="3215"/>
              </a:lnSpc>
            </a:pPr>
            <a:r>
              <a:rPr sz="4500" kern="0" spc="-80" dirty="0">
                <a:solidFill>
                  <a:srgbClr val="1C2D6D">
                    <a:alpha val="100000"/>
                  </a:srgbClr>
                </a:solidFill>
                <a:latin typeface="Times New Roman" panose="02020603050405020304"/>
                <a:ea typeface="Times New Roman" panose="02020603050405020304"/>
                <a:cs typeface="Times New Roman" panose="02020603050405020304"/>
              </a:rPr>
              <a:t>OPERATING  ROOM</a:t>
            </a:r>
            <a:endParaRPr lang="en-US" altLang="en-US" sz="4500" dirty="0"/>
          </a:p>
          <a:p>
            <a:pPr marL="14605" algn="l" rtl="0" eaLnBrk="0">
              <a:lnSpc>
                <a:spcPts val="5460"/>
              </a:lnSpc>
            </a:pPr>
            <a:r>
              <a:rPr sz="4500" kern="0" spc="-100" dirty="0">
                <a:solidFill>
                  <a:srgbClr val="1C2D6D">
                    <a:alpha val="100000"/>
                  </a:srgbClr>
                </a:solidFill>
                <a:latin typeface="Times New Roman" panose="02020603050405020304"/>
                <a:ea typeface="Times New Roman" panose="02020603050405020304"/>
                <a:cs typeface="Times New Roman" panose="02020603050405020304"/>
              </a:rPr>
              <a:t>BEHAVIOR</a:t>
            </a:r>
            <a:endParaRPr lang="en-US" altLang="en-US" sz="4500" dirty="0"/>
          </a:p>
          <a:p>
            <a:pPr algn="l" rtl="0" eaLnBrk="0">
              <a:lnSpc>
                <a:spcPct val="103000"/>
              </a:lnSpc>
            </a:pPr>
            <a:endParaRPr lang="en-US" altLang="en-US" sz="1800" dirty="0"/>
          </a:p>
          <a:p>
            <a:pPr marL="13335" algn="l" rtl="0" eaLnBrk="0">
              <a:lnSpc>
                <a:spcPct val="78000"/>
              </a:lnSpc>
              <a:spcBef>
                <a:spcPts val="0"/>
              </a:spcBef>
            </a:pPr>
            <a:r>
              <a:rPr sz="4500" kern="0" spc="-130" dirty="0">
                <a:solidFill>
                  <a:srgbClr val="1C2D6D">
                    <a:alpha val="100000"/>
                  </a:srgbClr>
                </a:solidFill>
                <a:latin typeface="Times New Roman" panose="02020603050405020304"/>
                <a:ea typeface="Times New Roman" panose="02020603050405020304"/>
                <a:cs typeface="Times New Roman" panose="02020603050405020304"/>
              </a:rPr>
              <a:t>MANAGEMENT</a:t>
            </a:r>
            <a:endParaRPr lang="en-US" altLang="en-US" sz="4500" dirty="0"/>
          </a:p>
        </p:txBody>
      </p:sp>
      <p:sp>
        <p:nvSpPr>
          <p:cNvPr id="120" name="textbox 120"/>
          <p:cNvSpPr/>
          <p:nvPr/>
        </p:nvSpPr>
        <p:spPr>
          <a:xfrm>
            <a:off x="439035" y="3393881"/>
            <a:ext cx="6447154" cy="941705"/>
          </a:xfrm>
          <a:prstGeom prst="rect">
            <a:avLst/>
          </a:prstGeom>
        </p:spPr>
        <p:txBody>
          <a:bodyPr vert="horz" wrap="square" lIns="0" tIns="0" rIns="0" bIns="0"/>
          <a:lstStyle/>
          <a:p>
            <a:pPr algn="l" rtl="0" eaLnBrk="0">
              <a:lnSpc>
                <a:spcPct val="96000"/>
              </a:lnSpc>
            </a:pPr>
            <a:endParaRPr lang="en-US" altLang="en-US" sz="100" dirty="0"/>
          </a:p>
          <a:p>
            <a:pPr marL="12700" indent="1905" algn="just" rtl="0" eaLnBrk="0">
              <a:lnSpc>
                <a:spcPct val="125000"/>
              </a:lnSpc>
            </a:pPr>
            <a:r>
              <a:rPr sz="1200" kern="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Description and Role: </a:t>
            </a:r>
            <a:r>
              <a:rPr sz="1000" kern="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Behavioral management solutions for the operating room use Internet of Things technology and information management tools, relying on RFID technology to track and manage surgical gowns and shoes, to achieve closed-loop management of surgical gowns and shoes. At the same time docking surgery scheduling system, improve the operating room access system. Thus, the entire operating room workflow automation, intelligence, improve the efficiency of medical staff, and promote the construction of hospital operating room digitalization.</a:t>
            </a:r>
            <a:endParaRPr sz="1000" kern="0" dirty="0">
              <a:solidFill>
                <a:srgbClr val="1C2D6D">
                  <a:alpha val="100000"/>
                </a:srgbClr>
              </a:solidFill>
              <a:latin typeface="Arial" panose="020B0604020202020204" pitchFamily="34" charset="0"/>
              <a:ea typeface="新宋体" panose="02010609030101010101" charset="-122"/>
              <a:cs typeface="Arial" panose="020B0604020202020204" pitchFamily="34" charset="0"/>
            </a:endParaRPr>
          </a:p>
          <a:p>
            <a:pPr marL="12700" indent="1905" algn="l" rtl="0" eaLnBrk="0">
              <a:lnSpc>
                <a:spcPct val="125000"/>
              </a:lnSpc>
            </a:pPr>
            <a:endParaRPr kern="0" dirty="0">
              <a:solidFill>
                <a:srgbClr val="1C2D6D">
                  <a:alpha val="100000"/>
                </a:srgbClr>
              </a:solidFill>
              <a:latin typeface="新宋体" panose="02010609030101010101" charset="-122"/>
              <a:ea typeface="新宋体" panose="02010609030101010101" charset="-122"/>
              <a:cs typeface="新宋体" panose="02010609030101010101" charset="-122"/>
            </a:endParaRPr>
          </a:p>
          <a:p>
            <a:pPr marL="12700" indent="1905" algn="l" rtl="0" eaLnBrk="0">
              <a:lnSpc>
                <a:spcPct val="125000"/>
              </a:lnSpc>
            </a:pPr>
            <a:endParaRPr kern="0" dirty="0">
              <a:solidFill>
                <a:srgbClr val="1C2D6D">
                  <a:alpha val="100000"/>
                </a:srgbClr>
              </a:solidFill>
              <a:latin typeface="新宋体" panose="02010609030101010101" charset="-122"/>
              <a:ea typeface="新宋体" panose="02010609030101010101" charset="-122"/>
              <a:cs typeface="新宋体" panose="02010609030101010101" charset="-122"/>
            </a:endParaRPr>
          </a:p>
          <a:p>
            <a:pPr marL="12700" indent="1905" algn="l" rtl="0" eaLnBrk="0">
              <a:lnSpc>
                <a:spcPct val="125000"/>
              </a:lnSpc>
            </a:pPr>
            <a:endParaRPr kern="0" dirty="0">
              <a:solidFill>
                <a:srgbClr val="1C2D6D">
                  <a:alpha val="100000"/>
                </a:srgbClr>
              </a:solidFill>
              <a:latin typeface="新宋体" panose="02010609030101010101" charset="-122"/>
              <a:ea typeface="新宋体" panose="02010609030101010101" charset="-122"/>
              <a:cs typeface="新宋体" panose="02010609030101010101" charset="-122"/>
            </a:endParaRPr>
          </a:p>
        </p:txBody>
      </p:sp>
      <p:sp>
        <p:nvSpPr>
          <p:cNvPr id="122" name="textbox 122"/>
          <p:cNvSpPr/>
          <p:nvPr/>
        </p:nvSpPr>
        <p:spPr>
          <a:xfrm>
            <a:off x="4565015" y="6521450"/>
            <a:ext cx="2603500" cy="1487170"/>
          </a:xfrm>
          <a:prstGeom prst="rect">
            <a:avLst/>
          </a:prstGeom>
        </p:spPr>
        <p:txBody>
          <a:bodyPr vert="horz" wrap="square" lIns="0" tIns="0" rIns="0" bIns="0"/>
          <a:lstStyle/>
          <a:p>
            <a:pPr algn="l" rtl="0" eaLnBrk="0">
              <a:lnSpc>
                <a:spcPct val="90000"/>
              </a:lnSpc>
            </a:pPr>
            <a:endParaRPr lang="en-US" altLang="en-US" sz="100" dirty="0"/>
          </a:p>
          <a:p>
            <a:pPr marL="30480" algn="l" rtl="0" eaLnBrk="0">
              <a:lnSpc>
                <a:spcPct val="97000"/>
              </a:lnSpc>
            </a:pPr>
            <a:r>
              <a:rPr sz="1900" kern="0" spc="0" dirty="0">
                <a:solidFill>
                  <a:srgbClr val="1C2D6D">
                    <a:alpha val="100000"/>
                  </a:srgbClr>
                </a:solidFill>
                <a:latin typeface="Arial Black" panose="020B0A04020102020204" charset="0"/>
                <a:ea typeface="新宋体" panose="02010609030101010101" charset="-122"/>
                <a:cs typeface="Arial Black" panose="020B0A04020102020204" charset="0"/>
              </a:rPr>
              <a:t>Intelligent Clothes and Shoes Dispenser</a:t>
            </a:r>
            <a:r>
              <a:rPr sz="1900" kern="0" spc="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 </a:t>
            </a:r>
            <a:endParaRPr lang="en-US" altLang="en-US" sz="1900" dirty="0">
              <a:latin typeface="Arial" panose="020B0604020202020204" pitchFamily="34" charset="0"/>
              <a:cs typeface="Arial" panose="020B0604020202020204" pitchFamily="34" charset="0"/>
            </a:endParaRPr>
          </a:p>
          <a:p>
            <a:pPr marL="38735" algn="l" rtl="0" eaLnBrk="0">
              <a:lnSpc>
                <a:spcPct val="94000"/>
              </a:lnSpc>
              <a:spcBef>
                <a:spcPts val="1015"/>
              </a:spcBef>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a:p>
            <a:pPr marL="12700" algn="l" rtl="0" eaLnBrk="0">
              <a:lnSpc>
                <a:spcPts val="1005"/>
              </a:lnSpc>
              <a:spcBef>
                <a:spcPts val="1110"/>
              </a:spcBef>
            </a:pPr>
            <a:r>
              <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lang="en-US"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F</a:t>
            </a:r>
            <a:r>
              <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astest</a:t>
            </a:r>
            <a:endPar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ct val="118000"/>
              </a:lnSpc>
              <a:spcBef>
                <a:spcPts val="245"/>
              </a:spcBef>
            </a:pPr>
            <a:r>
              <a:rPr sz="800" kern="0" spc="19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Face Recognition / IC Card / NFC / Fingerprints</a:t>
            </a:r>
            <a:r>
              <a:rPr sz="800" kern="0" spc="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 </a:t>
            </a:r>
            <a:r>
              <a:rPr sz="800" kern="0" spc="0" dirty="0">
                <a:solidFill>
                  <a:srgbClr val="002060">
                    <a:alpha val="100000"/>
                  </a:srgbClr>
                </a:solidFill>
                <a:latin typeface="新宋体" panose="02010609030101010101" charset="-122"/>
                <a:ea typeface="新宋体" panose="02010609030101010101" charset="-122"/>
                <a:cs typeface="新宋体" panose="02010609030101010101" charset="-122"/>
              </a:rPr>
              <a:t>     </a:t>
            </a:r>
            <a:endParaRPr sz="800" kern="0" spc="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ct val="118000"/>
              </a:lnSpc>
              <a:spcBef>
                <a:spcPts val="245"/>
              </a:spcBef>
            </a:pPr>
            <a:r>
              <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Supports capacity expansion</a:t>
            </a:r>
            <a:endPar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ct val="93000"/>
              </a:lnSpc>
              <a:spcBef>
                <a:spcPts val="250"/>
              </a:spcBef>
            </a:pPr>
            <a:r>
              <a:rPr sz="800" kern="0" spc="8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Size Display:Available Quantity Display</a:t>
            </a:r>
            <a:endParaRPr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ts val="1255"/>
              </a:lnSpc>
            </a:pPr>
            <a:r>
              <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Batch Shelf</a:t>
            </a:r>
            <a:endPar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p:txBody>
      </p:sp>
      <p:pic>
        <p:nvPicPr>
          <p:cNvPr id="124" name="picture 124"/>
          <p:cNvPicPr>
            <a:picLocks noChangeAspect="1"/>
          </p:cNvPicPr>
          <p:nvPr/>
        </p:nvPicPr>
        <p:blipFill>
          <a:blip r:embed="rId1"/>
          <a:stretch>
            <a:fillRect/>
          </a:stretch>
        </p:blipFill>
        <p:spPr>
          <a:xfrm rot="21600000">
            <a:off x="6151252" y="7204201"/>
            <a:ext cx="191808" cy="122567"/>
          </a:xfrm>
          <a:prstGeom prst="rect">
            <a:avLst/>
          </a:prstGeom>
        </p:spPr>
      </p:pic>
      <p:pic>
        <p:nvPicPr>
          <p:cNvPr id="126" name="picture 126"/>
          <p:cNvPicPr>
            <a:picLocks noChangeAspect="1"/>
          </p:cNvPicPr>
          <p:nvPr/>
        </p:nvPicPr>
        <p:blipFill>
          <a:blip r:embed="rId2"/>
          <a:stretch>
            <a:fillRect/>
          </a:stretch>
        </p:blipFill>
        <p:spPr>
          <a:xfrm rot="21600000">
            <a:off x="424055" y="2924296"/>
            <a:ext cx="6440510" cy="67201"/>
          </a:xfrm>
          <a:prstGeom prst="rect">
            <a:avLst/>
          </a:prstGeom>
        </p:spPr>
      </p:pic>
      <p:sp>
        <p:nvSpPr>
          <p:cNvPr id="128" name="textbox 128"/>
          <p:cNvSpPr/>
          <p:nvPr/>
        </p:nvSpPr>
        <p:spPr>
          <a:xfrm>
            <a:off x="6407277" y="10263551"/>
            <a:ext cx="984885" cy="216534"/>
          </a:xfrm>
          <a:prstGeom prst="rect">
            <a:avLst/>
          </a:prstGeom>
        </p:spPr>
        <p:txBody>
          <a:bodyPr vert="horz" wrap="square" lIns="0" tIns="0" rIns="0" bIns="0"/>
          <a:lstStyle/>
          <a:p>
            <a:pPr algn="l" rtl="0" eaLnBrk="0">
              <a:lnSpc>
                <a:spcPct val="79000"/>
              </a:lnSpc>
            </a:pPr>
            <a:r>
              <a:rPr sz="1100" kern="0" spc="10" dirty="0">
                <a:solidFill>
                  <a:srgbClr val="1C2D6D">
                    <a:alpha val="100000"/>
                  </a:srgbClr>
                </a:solidFill>
                <a:latin typeface="Arial" panose="020B0604020202020204"/>
                <a:ea typeface="Arial" panose="020B0604020202020204"/>
                <a:cs typeface="Arial" panose="020B0604020202020204"/>
              </a:rPr>
              <a:t>  </a:t>
            </a:r>
            <a:r>
              <a:rPr sz="1200" kern="0" spc="70" dirty="0">
                <a:solidFill>
                  <a:srgbClr val="1C2D6D">
                    <a:alpha val="100000"/>
                  </a:srgbClr>
                </a:solidFill>
                <a:latin typeface="Times New Roman" panose="02020603050405020304"/>
                <a:ea typeface="Times New Roman" panose="02020603050405020304"/>
                <a:cs typeface="Times New Roman" panose="02020603050405020304"/>
              </a:rPr>
              <a:t>0</a:t>
            </a:r>
            <a:r>
              <a:rPr sz="1700" kern="0" spc="70" dirty="0">
                <a:solidFill>
                  <a:srgbClr val="1C2D6D">
                    <a:alpha val="100000"/>
                  </a:srgbClr>
                </a:solidFill>
                <a:latin typeface="Times New Roman" panose="02020603050405020304"/>
                <a:ea typeface="Times New Roman" panose="02020603050405020304"/>
                <a:cs typeface="Times New Roman" panose="02020603050405020304"/>
              </a:rPr>
              <a:t>3</a:t>
            </a:r>
            <a:endParaRPr lang="en-US" altLang="en-US" sz="1700" dirty="0"/>
          </a:p>
        </p:txBody>
      </p:sp>
      <p:pic>
        <p:nvPicPr>
          <p:cNvPr id="2" name="图片 1"/>
          <p:cNvPicPr>
            <a:picLocks noChangeAspect="1"/>
          </p:cNvPicPr>
          <p:nvPr>
            <p:custDataLst>
              <p:tags r:id="rId3"/>
            </p:custDataLst>
          </p:nvPr>
        </p:nvPicPr>
        <p:blipFill>
          <a:blip r:embed="rId4"/>
          <a:stretch>
            <a:fillRect/>
          </a:stretch>
        </p:blipFill>
        <p:spPr>
          <a:xfrm>
            <a:off x="294640" y="5222240"/>
            <a:ext cx="4076700" cy="40855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box 134"/>
          <p:cNvSpPr/>
          <p:nvPr/>
        </p:nvSpPr>
        <p:spPr>
          <a:xfrm>
            <a:off x="207645" y="6706870"/>
            <a:ext cx="3010535" cy="1677670"/>
          </a:xfrm>
          <a:prstGeom prst="rect">
            <a:avLst/>
          </a:prstGeom>
        </p:spPr>
        <p:txBody>
          <a:bodyPr vert="horz" wrap="square" lIns="0" tIns="0" rIns="0" bIns="0"/>
          <a:lstStyle/>
          <a:p>
            <a:pPr algn="l" rtl="0" eaLnBrk="0">
              <a:lnSpc>
                <a:spcPct val="90000"/>
              </a:lnSpc>
            </a:pPr>
            <a:endParaRPr lang="en-US" altLang="en-US" sz="100" dirty="0"/>
          </a:p>
          <a:p>
            <a:pPr marL="30480" algn="l" rtl="0" eaLnBrk="0">
              <a:lnSpc>
                <a:spcPct val="97000"/>
              </a:lnSpc>
            </a:pPr>
            <a:r>
              <a:rPr lang="en-US" sz="1900" kern="0" spc="0" dirty="0">
                <a:solidFill>
                  <a:srgbClr val="1C2D6D">
                    <a:alpha val="100000"/>
                  </a:srgbClr>
                </a:solidFill>
                <a:latin typeface="Arial Black" panose="020B0A04020102020204" charset="0"/>
                <a:ea typeface="新宋体" panose="02010609030101010101" charset="-122"/>
                <a:cs typeface="Arial Black" panose="020B0A04020102020204" charset="0"/>
              </a:rPr>
              <a:t>Intelligent recycling machine</a:t>
            </a:r>
            <a:r>
              <a:rPr sz="1900" kern="0" spc="-10" dirty="0">
                <a:solidFill>
                  <a:srgbClr val="1C2D6D">
                    <a:alpha val="100000"/>
                  </a:srgbClr>
                </a:solidFill>
                <a:latin typeface="新宋体" panose="02010609030101010101" charset="-122"/>
                <a:ea typeface="新宋体" panose="02010609030101010101" charset="-122"/>
                <a:cs typeface="新宋体" panose="02010609030101010101" charset="-122"/>
              </a:rPr>
              <a:t>   </a:t>
            </a:r>
            <a:endParaRPr lang="en-US" altLang="en-US" sz="1900" dirty="0"/>
          </a:p>
          <a:p>
            <a:pPr marL="38735" algn="l" rtl="0" eaLnBrk="0">
              <a:lnSpc>
                <a:spcPct val="94000"/>
              </a:lnSpc>
              <a:spcBef>
                <a:spcPts val="1015"/>
              </a:spcBef>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a:p>
            <a:pPr marL="24765" algn="l" rtl="0" eaLnBrk="0">
              <a:lnSpc>
                <a:spcPts val="1005"/>
              </a:lnSpc>
              <a:spcBef>
                <a:spcPts val="555"/>
              </a:spcBef>
            </a:pPr>
            <a:r>
              <a:rPr sz="800" kern="0" spc="12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Double-port recycling machine/single-port recycling machine/sliding-door recycling machine</a:t>
            </a:r>
            <a:endParaRPr sz="800" kern="0" spc="12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ct val="93000"/>
              </a:lnSpc>
              <a:spcBef>
                <a:spcPts val="940"/>
              </a:spcBef>
            </a:pPr>
            <a:r>
              <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Automatic identification</a:t>
            </a:r>
            <a:endPar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ts val="1255"/>
              </a:lnSpc>
            </a:pPr>
            <a:r>
              <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Automatic return setup</a:t>
            </a:r>
            <a:endPar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ts val="1255"/>
              </a:lnSpc>
            </a:pP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No need for identification</a:t>
            </a:r>
            <a:endPar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ts val="1255"/>
              </a:lnSpc>
            </a:pPr>
            <a:r>
              <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sym typeface="+mn-ea"/>
              </a:rPr>
              <a:t>Failure reminder</a:t>
            </a:r>
            <a:endParaRPr lang="en-US" altLang="en-US" sz="800" dirty="0">
              <a:solidFill>
                <a:srgbClr val="002060"/>
              </a:solidFill>
              <a:latin typeface="Arial" panose="020B0604020202020204" pitchFamily="34" charset="0"/>
              <a:cs typeface="Arial" panose="020B0604020202020204" pitchFamily="34" charset="0"/>
            </a:endParaRPr>
          </a:p>
          <a:p>
            <a:pPr algn="l" rtl="0" eaLnBrk="0">
              <a:lnSpc>
                <a:spcPct val="149000"/>
              </a:lnSpc>
            </a:pPr>
            <a:endParaRPr lang="en-US" altLang="en-US" sz="200" dirty="0">
              <a:solidFill>
                <a:srgbClr val="002060"/>
              </a:solidFill>
            </a:endParaRPr>
          </a:p>
          <a:p>
            <a:pPr marL="12700" algn="l" rtl="0" eaLnBrk="0">
              <a:lnSpc>
                <a:spcPts val="1010"/>
              </a:lnSpc>
              <a:spcBef>
                <a:spcPts val="0"/>
              </a:spcBef>
            </a:pPr>
            <a:r>
              <a:rPr sz="800" kern="0" spc="19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Face recognition/IC card/NFC/Fingerprint</a:t>
            </a:r>
            <a:endPar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p:txBody>
      </p:sp>
      <p:pic>
        <p:nvPicPr>
          <p:cNvPr id="136" name="picture 136"/>
          <p:cNvPicPr>
            <a:picLocks noChangeAspect="1"/>
          </p:cNvPicPr>
          <p:nvPr/>
        </p:nvPicPr>
        <p:blipFill>
          <a:blip r:embed="rId1"/>
          <a:stretch>
            <a:fillRect/>
          </a:stretch>
        </p:blipFill>
        <p:spPr>
          <a:xfrm rot="21600000">
            <a:off x="1550438" y="7096912"/>
            <a:ext cx="191808" cy="122567"/>
          </a:xfrm>
          <a:prstGeom prst="rect">
            <a:avLst/>
          </a:prstGeom>
        </p:spPr>
      </p:pic>
      <p:sp>
        <p:nvSpPr>
          <p:cNvPr id="138" name="textbox 138"/>
          <p:cNvSpPr/>
          <p:nvPr/>
        </p:nvSpPr>
        <p:spPr>
          <a:xfrm>
            <a:off x="4895215" y="2128520"/>
            <a:ext cx="2430780" cy="791845"/>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1005"/>
              </a:lnSpc>
              <a:spcBef>
                <a:spcPts val="1110"/>
              </a:spcBef>
            </a:pPr>
            <a:r>
              <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sym typeface="+mn-ea"/>
              </a:rPr>
              <a:t>·</a:t>
            </a:r>
            <a:r>
              <a:rPr lang="en-US"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sym typeface="+mn-ea"/>
              </a:rPr>
              <a:t>F</a:t>
            </a:r>
            <a:r>
              <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sym typeface="+mn-ea"/>
              </a:rPr>
              <a:t>astest</a:t>
            </a:r>
            <a:endPar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ct val="118000"/>
              </a:lnSpc>
              <a:spcBef>
                <a:spcPts val="245"/>
              </a:spcBef>
            </a:pPr>
            <a:r>
              <a:rPr sz="800" kern="0" spc="190" dirty="0">
                <a:solidFill>
                  <a:srgbClr val="002060">
                    <a:alpha val="100000"/>
                  </a:srgbClr>
                </a:solidFill>
                <a:latin typeface="新宋体" panose="02010609030101010101" charset="-122"/>
                <a:ea typeface="新宋体" panose="02010609030101010101" charset="-122"/>
                <a:cs typeface="新宋体" panose="02010609030101010101" charset="-122"/>
                <a:sym typeface="+mn-ea"/>
              </a:rPr>
              <a:t>·</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sym typeface="+mn-ea"/>
              </a:rPr>
              <a:t>Face Recognition / IC Card / NFC / Fingerprints  </a:t>
            </a:r>
            <a:r>
              <a:rPr sz="800" kern="0" dirty="0">
                <a:solidFill>
                  <a:srgbClr val="002060">
                    <a:alpha val="100000"/>
                  </a:srgbClr>
                </a:solidFill>
                <a:latin typeface="新宋体" panose="02010609030101010101" charset="-122"/>
                <a:ea typeface="新宋体" panose="02010609030101010101" charset="-122"/>
                <a:cs typeface="新宋体" panose="02010609030101010101" charset="-122"/>
                <a:sym typeface="+mn-ea"/>
              </a:rPr>
              <a:t>    </a:t>
            </a:r>
            <a:endParaRPr sz="800" kern="0" spc="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ct val="118000"/>
              </a:lnSpc>
              <a:spcBef>
                <a:spcPts val="245"/>
              </a:spcBef>
            </a:pPr>
            <a:r>
              <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sym typeface="+mn-ea"/>
              </a:rPr>
              <a:t>·</a:t>
            </a:r>
            <a:r>
              <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sym typeface="+mn-ea"/>
              </a:rPr>
              <a:t>Supports capacity expansion</a:t>
            </a:r>
            <a:endPar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ct val="93000"/>
              </a:lnSpc>
              <a:spcBef>
                <a:spcPts val="250"/>
              </a:spcBef>
            </a:pPr>
            <a:r>
              <a:rPr sz="800" kern="0" spc="80" dirty="0">
                <a:solidFill>
                  <a:srgbClr val="002060">
                    <a:alpha val="100000"/>
                  </a:srgbClr>
                </a:solidFill>
                <a:latin typeface="新宋体" panose="02010609030101010101" charset="-122"/>
                <a:ea typeface="新宋体" panose="02010609030101010101" charset="-122"/>
                <a:cs typeface="新宋体" panose="02010609030101010101" charset="-122"/>
                <a:sym typeface="+mn-ea"/>
              </a:rPr>
              <a:t>·</a:t>
            </a:r>
            <a:r>
              <a:rPr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sym typeface="+mn-ea"/>
              </a:rPr>
              <a:t>Size Display:Available Quantity Display</a:t>
            </a:r>
            <a:endParaRPr sz="800" kern="0" spc="8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ts val="1255"/>
              </a:lnSpc>
            </a:pPr>
            <a:r>
              <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sym typeface="+mn-ea"/>
              </a:rPr>
              <a:t>·</a:t>
            </a:r>
            <a:r>
              <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sym typeface="+mn-ea"/>
              </a:rPr>
              <a:t>Batch Shelf</a:t>
            </a:r>
            <a:endPar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a:p>
            <a:pPr marL="12700" algn="l" rtl="0" eaLnBrk="0">
              <a:lnSpc>
                <a:spcPts val="1005"/>
              </a:lnSpc>
            </a:pPr>
            <a:endParaRPr lang="en-US" altLang="en-US"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p:txBody>
      </p:sp>
      <p:sp>
        <p:nvSpPr>
          <p:cNvPr id="140" name="textbox 140"/>
          <p:cNvSpPr/>
          <p:nvPr/>
        </p:nvSpPr>
        <p:spPr>
          <a:xfrm>
            <a:off x="4933315" y="1059815"/>
            <a:ext cx="2232025" cy="594360"/>
          </a:xfrm>
          <a:prstGeom prst="rect">
            <a:avLst/>
          </a:prstGeom>
        </p:spPr>
        <p:txBody>
          <a:bodyPr vert="horz" wrap="square" lIns="0" tIns="0" rIns="0" bIns="0"/>
          <a:lstStyle/>
          <a:p>
            <a:pPr algn="l" rtl="0" eaLnBrk="0">
              <a:lnSpc>
                <a:spcPct val="90000"/>
              </a:lnSpc>
            </a:pPr>
            <a:endParaRPr lang="en-US" altLang="en-US" sz="100" dirty="0"/>
          </a:p>
          <a:p>
            <a:pPr marL="12700" algn="l" rtl="0" eaLnBrk="0">
              <a:lnSpc>
                <a:spcPct val="97000"/>
              </a:lnSpc>
            </a:pPr>
            <a:r>
              <a:rPr sz="1900" kern="0" spc="0" dirty="0">
                <a:solidFill>
                  <a:srgbClr val="1C2D6D">
                    <a:alpha val="100000"/>
                  </a:srgbClr>
                </a:solidFill>
                <a:latin typeface="Arial Black" panose="020B0A04020102020204" charset="0"/>
                <a:ea typeface="新宋体" panose="02010609030101010101" charset="-122"/>
                <a:cs typeface="Arial Black" panose="020B0A04020102020204" charset="0"/>
              </a:rPr>
              <a:t>Chain Hair Clothes and Shoes Machine</a:t>
            </a:r>
            <a:endParaRPr sz="1900" kern="0" spc="0" dirty="0">
              <a:solidFill>
                <a:srgbClr val="1C2D6D">
                  <a:alpha val="100000"/>
                </a:srgbClr>
              </a:solidFill>
              <a:latin typeface="Arial Black" panose="020B0A04020102020204" charset="0"/>
              <a:ea typeface="新宋体" panose="02010609030101010101" charset="-122"/>
              <a:cs typeface="Arial Black" panose="020B0A04020102020204" charset="0"/>
            </a:endParaRPr>
          </a:p>
          <a:p>
            <a:pPr algn="l" rtl="0" eaLnBrk="0">
              <a:lnSpc>
                <a:spcPct val="105000"/>
              </a:lnSpc>
            </a:pPr>
            <a:endParaRPr lang="en-US" altLang="en-US" sz="800" dirty="0"/>
          </a:p>
          <a:p>
            <a:pPr algn="l" rtl="0" eaLnBrk="0">
              <a:lnSpc>
                <a:spcPct val="7000"/>
              </a:lnSpc>
            </a:pPr>
            <a:endParaRPr lang="en-US" altLang="en-US" sz="100" dirty="0"/>
          </a:p>
          <a:p>
            <a:pPr marL="24130" algn="l" rtl="0" eaLnBrk="0">
              <a:lnSpc>
                <a:spcPct val="94000"/>
              </a:lnSpc>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p:txBody>
      </p:sp>
      <p:sp>
        <p:nvSpPr>
          <p:cNvPr id="142" name="textbox 142"/>
          <p:cNvSpPr/>
          <p:nvPr/>
        </p:nvSpPr>
        <p:spPr>
          <a:xfrm>
            <a:off x="207432" y="10161629"/>
            <a:ext cx="984885" cy="217170"/>
          </a:xfrm>
          <a:prstGeom prst="rect">
            <a:avLst/>
          </a:prstGeom>
        </p:spPr>
        <p:txBody>
          <a:bodyPr vert="horz" wrap="square" lIns="0" tIns="0" rIns="0" bIns="0"/>
          <a:lstStyle/>
          <a:p>
            <a:pPr algn="l" rtl="0" eaLnBrk="0">
              <a:lnSpc>
                <a:spcPct val="84000"/>
              </a:lnSpc>
            </a:pPr>
            <a:r>
              <a:rPr sz="1100" kern="0" spc="10" dirty="0">
                <a:solidFill>
                  <a:srgbClr val="1C2D6D">
                    <a:alpha val="100000"/>
                  </a:srgbClr>
                </a:solidFill>
                <a:latin typeface="Arial" panose="020B0604020202020204"/>
                <a:ea typeface="Arial" panose="020B0604020202020204"/>
                <a:cs typeface="Arial" panose="020B0604020202020204"/>
              </a:rPr>
              <a:t> </a:t>
            </a:r>
            <a:r>
              <a:rPr sz="1200" kern="0" spc="70" dirty="0">
                <a:solidFill>
                  <a:srgbClr val="1C2D6D">
                    <a:alpha val="100000"/>
                  </a:srgbClr>
                </a:solidFill>
                <a:latin typeface="Times New Roman" panose="02020603050405020304"/>
                <a:ea typeface="Times New Roman" panose="02020603050405020304"/>
                <a:cs typeface="Times New Roman" panose="02020603050405020304"/>
              </a:rPr>
              <a:t>0</a:t>
            </a:r>
            <a:r>
              <a:rPr sz="1700" kern="0" spc="70" dirty="0">
                <a:solidFill>
                  <a:srgbClr val="1C2D6D">
                    <a:alpha val="100000"/>
                  </a:srgbClr>
                </a:solidFill>
                <a:latin typeface="Times New Roman" panose="02020603050405020304"/>
                <a:ea typeface="Times New Roman" panose="02020603050405020304"/>
                <a:cs typeface="Times New Roman" panose="02020603050405020304"/>
              </a:rPr>
              <a:t>4</a:t>
            </a:r>
            <a:endParaRPr lang="en-US" altLang="en-US" sz="1700" dirty="0"/>
          </a:p>
        </p:txBody>
      </p:sp>
      <p:pic>
        <p:nvPicPr>
          <p:cNvPr id="144" name="picture 144"/>
          <p:cNvPicPr>
            <a:picLocks noChangeAspect="1"/>
          </p:cNvPicPr>
          <p:nvPr/>
        </p:nvPicPr>
        <p:blipFill>
          <a:blip r:embed="rId2"/>
          <a:stretch>
            <a:fillRect/>
          </a:stretch>
        </p:blipFill>
        <p:spPr>
          <a:xfrm rot="21600000">
            <a:off x="7087717" y="1743062"/>
            <a:ext cx="191820" cy="122567"/>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305435" y="721995"/>
            <a:ext cx="4067175" cy="3439795"/>
          </a:xfrm>
          <a:prstGeom prst="rect">
            <a:avLst/>
          </a:prstGeom>
        </p:spPr>
      </p:pic>
      <p:pic>
        <p:nvPicPr>
          <p:cNvPr id="3" name="图片 2"/>
          <p:cNvPicPr>
            <a:picLocks noChangeAspect="1"/>
          </p:cNvPicPr>
          <p:nvPr>
            <p:custDataLst>
              <p:tags r:id="rId5"/>
            </p:custDataLst>
          </p:nvPr>
        </p:nvPicPr>
        <p:blipFill>
          <a:blip r:embed="rId6"/>
          <a:stretch>
            <a:fillRect/>
          </a:stretch>
        </p:blipFill>
        <p:spPr>
          <a:xfrm>
            <a:off x="3603625" y="5615940"/>
            <a:ext cx="3399155" cy="41433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box 150"/>
          <p:cNvSpPr/>
          <p:nvPr/>
        </p:nvSpPr>
        <p:spPr>
          <a:xfrm>
            <a:off x="5025390" y="1693545"/>
            <a:ext cx="2149475" cy="1341755"/>
          </a:xfrm>
          <a:prstGeom prst="rect">
            <a:avLst/>
          </a:prstGeom>
        </p:spPr>
        <p:txBody>
          <a:bodyPr vert="horz" wrap="square" lIns="0" tIns="0" rIns="0" bIns="0"/>
          <a:lstStyle/>
          <a:p>
            <a:pPr algn="l" rtl="0" eaLnBrk="0">
              <a:lnSpc>
                <a:spcPct val="83000"/>
              </a:lnSpc>
            </a:pPr>
            <a:endParaRPr lang="en-US" altLang="en-US" sz="100" dirty="0"/>
          </a:p>
          <a:p>
            <a:pPr marL="30480" algn="l" rtl="0" eaLnBrk="0">
              <a:lnSpc>
                <a:spcPct val="98000"/>
              </a:lnSpc>
            </a:pPr>
            <a:r>
              <a:rPr sz="1900" kern="0" spc="-30" dirty="0">
                <a:solidFill>
                  <a:srgbClr val="1C2D6D">
                    <a:alpha val="100000"/>
                  </a:srgbClr>
                </a:solidFill>
                <a:latin typeface="Arial Black" panose="020B0A04020102020204" charset="0"/>
                <a:ea typeface="宋体" panose="02010600030101010101" pitchFamily="2" charset="-122"/>
                <a:cs typeface="Arial Black" panose="020B0A04020102020204" charset="0"/>
                <a:sym typeface="+mn-ea"/>
              </a:rPr>
              <a:t>Smart locker</a:t>
            </a:r>
            <a:r>
              <a:rPr sz="1900" kern="0" spc="80" dirty="0">
                <a:solidFill>
                  <a:srgbClr val="1C2D6D">
                    <a:alpha val="100000"/>
                  </a:srgbClr>
                </a:solidFill>
                <a:latin typeface="Arial Black" panose="020B0A04020102020204" charset="0"/>
                <a:ea typeface="宋体" panose="02010600030101010101" pitchFamily="2" charset="-122"/>
                <a:cs typeface="Arial Black" panose="020B0A04020102020204" charset="0"/>
                <a:sym typeface="+mn-ea"/>
              </a:rPr>
              <a:t> </a:t>
            </a:r>
            <a:r>
              <a:rPr sz="1900" kern="0" spc="320" dirty="0">
                <a:solidFill>
                  <a:srgbClr val="1C2D6D">
                    <a:alpha val="100000"/>
                  </a:srgbClr>
                </a:solidFill>
                <a:latin typeface="Arial Black" panose="020B0A04020102020204" charset="0"/>
                <a:ea typeface="新宋体" panose="02010609030101010101" charset="-122"/>
                <a:cs typeface="Arial Black" panose="020B0A04020102020204" charset="0"/>
              </a:rPr>
              <a:t> </a:t>
            </a:r>
            <a:r>
              <a:rPr sz="1900" kern="0" spc="320" dirty="0">
                <a:solidFill>
                  <a:srgbClr val="1C2D6D">
                    <a:alpha val="100000"/>
                  </a:srgbClr>
                </a:solidFill>
                <a:latin typeface="新宋体" panose="02010609030101010101" charset="-122"/>
                <a:ea typeface="新宋体" panose="02010609030101010101" charset="-122"/>
                <a:cs typeface="新宋体" panose="02010609030101010101" charset="-122"/>
              </a:rPr>
              <a:t> </a:t>
            </a:r>
            <a:endParaRPr lang="en-US" altLang="en-US" sz="1900" dirty="0"/>
          </a:p>
          <a:p>
            <a:pPr marL="38735" algn="l" rtl="0" eaLnBrk="0">
              <a:lnSpc>
                <a:spcPct val="94000"/>
              </a:lnSpc>
              <a:spcBef>
                <a:spcPts val="1000"/>
              </a:spcBef>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r>
              <a:rPr lang="en-US" sz="1100" kern="0" spc="110" dirty="0">
                <a:solidFill>
                  <a:srgbClr val="1C2D6D">
                    <a:alpha val="100000"/>
                  </a:srgbClr>
                </a:solidFill>
                <a:latin typeface="Arial" panose="020B0604020202020204"/>
                <a:ea typeface="Arial" panose="020B0604020202020204"/>
                <a:cs typeface="Arial" panose="020B0604020202020204"/>
              </a:rPr>
              <a:t>   </a:t>
            </a:r>
            <a:endParaRPr lang="en-US" altLang="en-US" sz="1100" dirty="0"/>
          </a:p>
          <a:p>
            <a:pPr marL="12700" algn="l" rtl="0" eaLnBrk="0">
              <a:lnSpc>
                <a:spcPts val="1010"/>
              </a:lnSpc>
              <a:spcBef>
                <a:spcPts val="1110"/>
              </a:spcBef>
            </a:pPr>
            <a:r>
              <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Midway Pickup</a:t>
            </a:r>
            <a:endPar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ct val="118000"/>
              </a:lnSpc>
              <a:spcBef>
                <a:spcPts val="245"/>
              </a:spcBef>
            </a:pPr>
            <a:r>
              <a:rPr sz="800" kern="0" spc="19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Face Recognition/</a:t>
            </a:r>
            <a:r>
              <a:rPr lang="en-US"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 </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IC</a:t>
            </a:r>
            <a:r>
              <a:rPr lang="en-US"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 </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Card/</a:t>
            </a:r>
            <a:r>
              <a:rPr lang="en-US"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 </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NFC/</a:t>
            </a:r>
            <a:r>
              <a:rPr lang="en-US"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 </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Fingerprint</a:t>
            </a:r>
            <a:r>
              <a:rPr sz="800" kern="0" spc="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  </a:t>
            </a:r>
            <a:r>
              <a:rPr sz="800" kern="0" spc="0" dirty="0">
                <a:solidFill>
                  <a:srgbClr val="002060">
                    <a:alpha val="100000"/>
                  </a:srgbClr>
                </a:solidFill>
                <a:latin typeface="新宋体" panose="02010609030101010101" charset="-122"/>
                <a:ea typeface="新宋体" panose="02010609030101010101" charset="-122"/>
                <a:cs typeface="新宋体" panose="02010609030101010101" charset="-122"/>
              </a:rPr>
              <a:t>    </a:t>
            </a:r>
            <a:endParaRPr sz="800" kern="0" spc="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ct val="118000"/>
              </a:lnSpc>
              <a:spcBef>
                <a:spcPts val="245"/>
              </a:spcBef>
            </a:pPr>
            <a:r>
              <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Support Expansion</a:t>
            </a:r>
            <a:endPar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ts val="1005"/>
              </a:lnSpc>
              <a:spcBef>
                <a:spcPts val="0"/>
              </a:spcBef>
            </a:pP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Specific Personnel Assignment</a:t>
            </a:r>
            <a:endPar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p:txBody>
      </p:sp>
      <p:sp>
        <p:nvSpPr>
          <p:cNvPr id="154" name="textbox 154"/>
          <p:cNvSpPr/>
          <p:nvPr/>
        </p:nvSpPr>
        <p:spPr>
          <a:xfrm>
            <a:off x="316865" y="6977380"/>
            <a:ext cx="2655570" cy="1341755"/>
          </a:xfrm>
          <a:prstGeom prst="rect">
            <a:avLst/>
          </a:prstGeom>
        </p:spPr>
        <p:txBody>
          <a:bodyPr vert="horz" wrap="square" lIns="0" tIns="0" rIns="0" bIns="0"/>
          <a:lstStyle/>
          <a:p>
            <a:pPr algn="l" rtl="0" eaLnBrk="0">
              <a:lnSpc>
                <a:spcPct val="83000"/>
              </a:lnSpc>
            </a:pPr>
            <a:endParaRPr lang="en-US" altLang="en-US" sz="100" dirty="0"/>
          </a:p>
          <a:p>
            <a:pPr marL="30480" algn="l" rtl="0" eaLnBrk="0">
              <a:lnSpc>
                <a:spcPct val="98000"/>
              </a:lnSpc>
            </a:pPr>
            <a:r>
              <a:rPr sz="1900" kern="0" spc="0" dirty="0">
                <a:solidFill>
                  <a:srgbClr val="1C2D6D">
                    <a:alpha val="100000"/>
                  </a:srgbClr>
                </a:solidFill>
                <a:latin typeface="Arial Black" panose="020B0A04020102020204" charset="0"/>
                <a:ea typeface="新宋体" panose="02010609030101010101" charset="-122"/>
                <a:cs typeface="Arial Black" panose="020B0A04020102020204" charset="0"/>
              </a:rPr>
              <a:t>Smart Shoe Locker</a:t>
            </a:r>
            <a:r>
              <a:rPr sz="1900" kern="0" spc="-10" dirty="0">
                <a:solidFill>
                  <a:srgbClr val="1C2D6D">
                    <a:alpha val="100000"/>
                  </a:srgbClr>
                </a:solidFill>
                <a:latin typeface="新宋体" panose="02010609030101010101" charset="-122"/>
                <a:ea typeface="新宋体" panose="02010609030101010101" charset="-122"/>
                <a:cs typeface="新宋体" panose="02010609030101010101" charset="-122"/>
              </a:rPr>
              <a:t>   </a:t>
            </a:r>
            <a:endParaRPr lang="en-US" altLang="en-US" sz="1900" dirty="0"/>
          </a:p>
          <a:p>
            <a:pPr marL="38735" algn="l" rtl="0" eaLnBrk="0">
              <a:lnSpc>
                <a:spcPct val="94000"/>
              </a:lnSpc>
              <a:spcBef>
                <a:spcPts val="1000"/>
              </a:spcBef>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a:p>
            <a:pPr marL="12700" algn="l" rtl="0" eaLnBrk="0">
              <a:lnSpc>
                <a:spcPts val="1005"/>
              </a:lnSpc>
              <a:spcBef>
                <a:spcPts val="1110"/>
              </a:spcBef>
            </a:pPr>
            <a:r>
              <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Supports expansion </a:t>
            </a:r>
            <a:endPar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ct val="118000"/>
              </a:lnSpc>
              <a:spcBef>
                <a:spcPts val="250"/>
              </a:spcBef>
            </a:pPr>
            <a:r>
              <a:rPr sz="800" kern="0" spc="19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Face recognition/</a:t>
            </a:r>
            <a:r>
              <a:rPr lang="en-US"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 </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IC card/</a:t>
            </a:r>
            <a:r>
              <a:rPr lang="en-US"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 </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NFC/</a:t>
            </a:r>
            <a:r>
              <a:rPr lang="en-US"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 </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fingerprint</a:t>
            </a:r>
            <a:r>
              <a:rPr sz="800" kern="0" spc="0" dirty="0">
                <a:solidFill>
                  <a:srgbClr val="002060">
                    <a:alpha val="100000"/>
                  </a:srgbClr>
                </a:solidFill>
                <a:latin typeface="新宋体" panose="02010609030101010101" charset="-122"/>
                <a:ea typeface="新宋体" panose="02010609030101010101" charset="-122"/>
                <a:cs typeface="新宋体" panose="02010609030101010101" charset="-122"/>
              </a:rPr>
              <a:t>     </a:t>
            </a:r>
            <a:endParaRPr sz="800" kern="0" spc="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ct val="118000"/>
              </a:lnSpc>
              <a:spcBef>
                <a:spcPts val="250"/>
              </a:spcBef>
            </a:pPr>
            <a:r>
              <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4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Pick up your shoes midway</a:t>
            </a:r>
            <a:endParaRPr sz="800" kern="0" spc="4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algn="l" rtl="0" eaLnBrk="0">
              <a:lnSpc>
                <a:spcPct val="102000"/>
              </a:lnSpc>
            </a:pPr>
            <a:endParaRPr lang="en-US" altLang="en-US" sz="200" dirty="0">
              <a:solidFill>
                <a:srgbClr val="002060"/>
              </a:solidFill>
            </a:endParaRPr>
          </a:p>
          <a:p>
            <a:pPr marL="12700" algn="l" rtl="0" eaLnBrk="0">
              <a:lnSpc>
                <a:spcPts val="1005"/>
              </a:lnSpc>
            </a:pPr>
            <a:r>
              <a:rPr sz="800" kern="0" spc="6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Specific personnel assignment</a:t>
            </a:r>
            <a:endParaRPr sz="800" kern="0" spc="6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p:txBody>
      </p:sp>
      <p:pic>
        <p:nvPicPr>
          <p:cNvPr id="156" name="picture 156"/>
          <p:cNvPicPr>
            <a:picLocks noChangeAspect="1"/>
          </p:cNvPicPr>
          <p:nvPr/>
        </p:nvPicPr>
        <p:blipFill>
          <a:blip r:embed="rId1"/>
          <a:stretch>
            <a:fillRect/>
          </a:stretch>
        </p:blipFill>
        <p:spPr>
          <a:xfrm rot="21600000">
            <a:off x="2972435" y="7087235"/>
            <a:ext cx="191770" cy="143510"/>
          </a:xfrm>
          <a:prstGeom prst="rect">
            <a:avLst/>
          </a:prstGeom>
        </p:spPr>
      </p:pic>
      <p:sp>
        <p:nvSpPr>
          <p:cNvPr id="158" name="textbox 158"/>
          <p:cNvSpPr/>
          <p:nvPr/>
        </p:nvSpPr>
        <p:spPr>
          <a:xfrm>
            <a:off x="6422544" y="10161629"/>
            <a:ext cx="984885" cy="216534"/>
          </a:xfrm>
          <a:prstGeom prst="rect">
            <a:avLst/>
          </a:prstGeom>
        </p:spPr>
        <p:txBody>
          <a:bodyPr vert="horz" wrap="square" lIns="0" tIns="0" rIns="0" bIns="0"/>
          <a:lstStyle/>
          <a:p>
            <a:pPr algn="l" rtl="0" eaLnBrk="0">
              <a:lnSpc>
                <a:spcPct val="79000"/>
              </a:lnSpc>
            </a:pPr>
            <a:endParaRPr lang="en-US" altLang="en-US" sz="100" dirty="0"/>
          </a:p>
          <a:p>
            <a:pPr algn="r" rtl="0" eaLnBrk="0">
              <a:lnSpc>
                <a:spcPct val="74000"/>
              </a:lnSpc>
            </a:pPr>
            <a:r>
              <a:rPr sz="1100" kern="0" spc="10" dirty="0">
                <a:solidFill>
                  <a:srgbClr val="1C2D6D">
                    <a:alpha val="100000"/>
                  </a:srgbClr>
                </a:solidFill>
                <a:latin typeface="Arial" panose="020B0604020202020204"/>
                <a:ea typeface="Arial" panose="020B0604020202020204"/>
                <a:cs typeface="Arial" panose="020B0604020202020204"/>
              </a:rPr>
              <a:t>  </a:t>
            </a:r>
            <a:r>
              <a:rPr sz="1200" kern="0" spc="60" dirty="0">
                <a:solidFill>
                  <a:srgbClr val="1C2D6D">
                    <a:alpha val="100000"/>
                  </a:srgbClr>
                </a:solidFill>
                <a:latin typeface="Times New Roman" panose="02020603050405020304"/>
                <a:ea typeface="Times New Roman" panose="02020603050405020304"/>
                <a:cs typeface="Times New Roman" panose="02020603050405020304"/>
              </a:rPr>
              <a:t>0</a:t>
            </a:r>
            <a:r>
              <a:rPr sz="1700" kern="0" spc="60" dirty="0">
                <a:solidFill>
                  <a:srgbClr val="1C2D6D">
                    <a:alpha val="100000"/>
                  </a:srgbClr>
                </a:solidFill>
                <a:latin typeface="Times New Roman" panose="02020603050405020304"/>
                <a:ea typeface="Times New Roman" panose="02020603050405020304"/>
                <a:cs typeface="Times New Roman" panose="02020603050405020304"/>
              </a:rPr>
              <a:t>5</a:t>
            </a:r>
            <a:endParaRPr lang="en-US" altLang="en-US" sz="1700" dirty="0"/>
          </a:p>
        </p:txBody>
      </p:sp>
      <p:pic>
        <p:nvPicPr>
          <p:cNvPr id="2" name="图片 1"/>
          <p:cNvPicPr>
            <a:picLocks noChangeAspect="1"/>
          </p:cNvPicPr>
          <p:nvPr>
            <p:custDataLst>
              <p:tags r:id="rId2"/>
            </p:custDataLst>
          </p:nvPr>
        </p:nvPicPr>
        <p:blipFill>
          <a:blip r:embed="rId3"/>
          <a:stretch>
            <a:fillRect/>
          </a:stretch>
        </p:blipFill>
        <p:spPr>
          <a:xfrm>
            <a:off x="449580" y="144780"/>
            <a:ext cx="4313555" cy="4058285"/>
          </a:xfrm>
          <a:prstGeom prst="rect">
            <a:avLst/>
          </a:prstGeom>
        </p:spPr>
      </p:pic>
      <p:pic>
        <p:nvPicPr>
          <p:cNvPr id="3" name="图片 2"/>
          <p:cNvPicPr>
            <a:picLocks noChangeAspect="1"/>
          </p:cNvPicPr>
          <p:nvPr>
            <p:custDataLst>
              <p:tags r:id="rId4"/>
            </p:custDataLst>
          </p:nvPr>
        </p:nvPicPr>
        <p:blipFill>
          <a:blip r:embed="rId5"/>
          <a:stretch>
            <a:fillRect/>
          </a:stretch>
        </p:blipFill>
        <p:spPr>
          <a:xfrm>
            <a:off x="3444240" y="5739765"/>
            <a:ext cx="3887470" cy="36106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
          <p:cNvSpPr/>
          <p:nvPr/>
        </p:nvSpPr>
        <p:spPr>
          <a:xfrm>
            <a:off x="455359" y="3837216"/>
            <a:ext cx="6649287" cy="6123076"/>
          </a:xfrm>
          <a:prstGeom prst="rect">
            <a:avLst/>
          </a:prstGeom>
          <a:solidFill>
            <a:srgbClr val="1C2D6D">
              <a:alpha val="9803"/>
            </a:srgbClr>
          </a:solidFill>
          <a:ln cap="flat">
            <a:noFill/>
            <a:prstDash val="solid"/>
            <a:miter lim="0"/>
          </a:ln>
        </p:spPr>
        <p:txBody>
          <a:bodyPr rtlCol="0"/>
          <a:lstStyle/>
          <a:p>
            <a:pPr algn="ctr"/>
            <a:endParaRPr lang="zh-CN" altLang="en-US"/>
          </a:p>
        </p:txBody>
      </p:sp>
      <p:grpSp>
        <p:nvGrpSpPr>
          <p:cNvPr id="4" name="group 4"/>
          <p:cNvGrpSpPr/>
          <p:nvPr/>
        </p:nvGrpSpPr>
        <p:grpSpPr>
          <a:xfrm rot="21600000">
            <a:off x="572229" y="5416769"/>
            <a:ext cx="2493010" cy="3877310"/>
            <a:chOff x="-214630" y="0"/>
            <a:chExt cx="2493010" cy="3877310"/>
          </a:xfrm>
        </p:grpSpPr>
        <p:pic>
          <p:nvPicPr>
            <p:cNvPr id="164" name="picture 164"/>
            <p:cNvPicPr>
              <a:picLocks noChangeAspect="1"/>
            </p:cNvPicPr>
            <p:nvPr/>
          </p:nvPicPr>
          <p:blipFill>
            <a:blip r:embed="rId1"/>
            <a:stretch>
              <a:fillRect/>
            </a:stretch>
          </p:blipFill>
          <p:spPr>
            <a:xfrm rot="21600000">
              <a:off x="0" y="0"/>
              <a:ext cx="1435608" cy="3786279"/>
            </a:xfrm>
            <a:prstGeom prst="rect">
              <a:avLst/>
            </a:prstGeom>
          </p:spPr>
        </p:pic>
        <p:sp>
          <p:nvSpPr>
            <p:cNvPr id="166" name="textbox 166"/>
            <p:cNvSpPr/>
            <p:nvPr/>
          </p:nvSpPr>
          <p:spPr>
            <a:xfrm>
              <a:off x="-214630" y="48260"/>
              <a:ext cx="2493010" cy="3829050"/>
            </a:xfrm>
            <a:prstGeom prst="rect">
              <a:avLst/>
            </a:prstGeom>
          </p:spPr>
          <p:txBody>
            <a:bodyPr vert="horz" wrap="square" lIns="0" tIns="0" rIns="0" bIns="0"/>
            <a:lstStyle/>
            <a:p>
              <a:pPr algn="l" rtl="0" eaLnBrk="0">
                <a:lnSpc>
                  <a:spcPct val="102000"/>
                </a:lnSpc>
              </a:pPr>
              <a:endParaRPr lang="en-US" altLang="en-US" sz="1000" dirty="0"/>
            </a:p>
            <a:p>
              <a:pPr algn="l" rtl="0" eaLnBrk="0">
                <a:lnSpc>
                  <a:spcPct val="102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sz="1000" kern="0" spc="-50" dirty="0">
                <a:solidFill>
                  <a:srgbClr val="1C2D6D">
                    <a:alpha val="100000"/>
                  </a:srgbClr>
                </a:solidFill>
                <a:latin typeface="Arial" panose="020B0604020202020204" pitchFamily="34" charset="0"/>
                <a:ea typeface="新宋体" panose="02010609030101010101" charset="-122"/>
                <a:cs typeface="Arial" panose="020B0604020202020204" pitchFamily="34" charset="0"/>
              </a:endParaRPr>
            </a:p>
            <a:p>
              <a:pPr algn="l" rtl="0" eaLnBrk="0">
                <a:lnSpc>
                  <a:spcPct val="103000"/>
                </a:lnSpc>
              </a:pPr>
              <a:r>
                <a:rPr sz="1000" kern="0" spc="-5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 </a:t>
              </a:r>
              <a:r>
                <a:rPr lang="en-US" sz="1000" kern="0" spc="-5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 </a:t>
              </a:r>
              <a:r>
                <a:rPr sz="1000" kern="0" spc="-5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Closet for Nose and Mouth Hoods</a:t>
              </a:r>
              <a:endParaRPr sz="1000" kern="0" spc="-50" dirty="0">
                <a:solidFill>
                  <a:srgbClr val="1C2D6D">
                    <a:alpha val="100000"/>
                  </a:srgbClr>
                </a:solidFill>
                <a:latin typeface="Arial" panose="020B0604020202020204" pitchFamily="34" charset="0"/>
                <a:ea typeface="新宋体" panose="02010609030101010101" charset="-122"/>
                <a:cs typeface="Arial" panose="020B0604020202020204" pitchFamily="34" charset="0"/>
              </a:endParaRPr>
            </a:p>
          </p:txBody>
        </p:sp>
      </p:grpSp>
      <p:pic>
        <p:nvPicPr>
          <p:cNvPr id="168" name="picture 168"/>
          <p:cNvPicPr>
            <a:picLocks noChangeAspect="1"/>
          </p:cNvPicPr>
          <p:nvPr/>
        </p:nvPicPr>
        <p:blipFill>
          <a:blip r:embed="rId2"/>
          <a:stretch>
            <a:fillRect/>
          </a:stretch>
        </p:blipFill>
        <p:spPr>
          <a:xfrm rot="21600000">
            <a:off x="4879322" y="5180474"/>
            <a:ext cx="1603289" cy="2824153"/>
          </a:xfrm>
          <a:prstGeom prst="rect">
            <a:avLst/>
          </a:prstGeom>
        </p:spPr>
      </p:pic>
      <p:pic>
        <p:nvPicPr>
          <p:cNvPr id="170" name="picture 170"/>
          <p:cNvPicPr>
            <a:picLocks noChangeAspect="1"/>
          </p:cNvPicPr>
          <p:nvPr/>
        </p:nvPicPr>
        <p:blipFill>
          <a:blip r:embed="rId3"/>
          <a:stretch>
            <a:fillRect/>
          </a:stretch>
        </p:blipFill>
        <p:spPr>
          <a:xfrm rot="21600000">
            <a:off x="2714389" y="8482067"/>
            <a:ext cx="4001633" cy="1127351"/>
          </a:xfrm>
          <a:prstGeom prst="rect">
            <a:avLst/>
          </a:prstGeom>
        </p:spPr>
      </p:pic>
      <p:pic>
        <p:nvPicPr>
          <p:cNvPr id="172" name="picture 172"/>
          <p:cNvPicPr>
            <a:picLocks noChangeAspect="1"/>
          </p:cNvPicPr>
          <p:nvPr/>
        </p:nvPicPr>
        <p:blipFill>
          <a:blip r:embed="rId4"/>
          <a:stretch>
            <a:fillRect/>
          </a:stretch>
        </p:blipFill>
        <p:spPr>
          <a:xfrm rot="21600000">
            <a:off x="2634811" y="5203534"/>
            <a:ext cx="1780830" cy="2303100"/>
          </a:xfrm>
          <a:prstGeom prst="rect">
            <a:avLst/>
          </a:prstGeom>
        </p:spPr>
      </p:pic>
      <p:sp>
        <p:nvSpPr>
          <p:cNvPr id="174" name="textbox 174"/>
          <p:cNvSpPr/>
          <p:nvPr/>
        </p:nvSpPr>
        <p:spPr>
          <a:xfrm>
            <a:off x="1010285" y="686435"/>
            <a:ext cx="3479800" cy="594360"/>
          </a:xfrm>
          <a:prstGeom prst="rect">
            <a:avLst/>
          </a:prstGeom>
        </p:spPr>
        <p:txBody>
          <a:bodyPr vert="horz" wrap="square" lIns="0" tIns="0" rIns="0" bIns="0"/>
          <a:lstStyle/>
          <a:p>
            <a:pPr algn="l" rtl="0" eaLnBrk="0">
              <a:lnSpc>
                <a:spcPct val="90000"/>
              </a:lnSpc>
            </a:pPr>
            <a:endParaRPr lang="en-US" altLang="en-US" sz="100" dirty="0"/>
          </a:p>
          <a:p>
            <a:pPr marL="12700" algn="l" rtl="0" eaLnBrk="0">
              <a:lnSpc>
                <a:spcPct val="97000"/>
              </a:lnSpc>
            </a:pPr>
            <a:r>
              <a:rPr sz="1900" kern="0" spc="-20" dirty="0">
                <a:solidFill>
                  <a:srgbClr val="1C2D6D">
                    <a:alpha val="100000"/>
                  </a:srgbClr>
                </a:solidFill>
                <a:latin typeface="Arial Black" panose="020B0A04020102020204" charset="0"/>
                <a:ea typeface="宋体" panose="02010600030101010101" pitchFamily="2" charset="-122"/>
                <a:cs typeface="Arial Black" panose="020B0A04020102020204" charset="0"/>
                <a:sym typeface="+mn-ea"/>
              </a:rPr>
              <a:t>Hand hygiene management</a:t>
            </a:r>
            <a:r>
              <a:rPr sz="1900" kern="0" spc="55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sym typeface="+mn-ea"/>
              </a:rPr>
              <a:t> </a:t>
            </a:r>
            <a:r>
              <a:rPr lang="en-US" sz="1900" kern="0" spc="550" dirty="0">
                <a:solidFill>
                  <a:srgbClr val="1C2D6D">
                    <a:alpha val="100000"/>
                  </a:srgbClr>
                </a:solidFill>
                <a:latin typeface="Arial" panose="020B0604020202020204" pitchFamily="34" charset="0"/>
                <a:ea typeface="宋体" panose="02010600030101010101" pitchFamily="2" charset="-122"/>
                <a:cs typeface="Arial" panose="020B0604020202020204" pitchFamily="34" charset="0"/>
                <a:sym typeface="+mn-ea"/>
              </a:rPr>
              <a:t> </a:t>
            </a:r>
            <a:r>
              <a:rPr sz="1900" kern="0" spc="20" dirty="0">
                <a:solidFill>
                  <a:srgbClr val="1C2D6D">
                    <a:alpha val="100000"/>
                  </a:srgbClr>
                </a:solidFill>
                <a:latin typeface="新宋体" panose="02010609030101010101" charset="-122"/>
                <a:ea typeface="新宋体" panose="02010609030101010101" charset="-122"/>
                <a:cs typeface="新宋体" panose="02010609030101010101" charset="-122"/>
              </a:rPr>
              <a:t>  </a:t>
            </a:r>
            <a:endParaRPr lang="en-US" altLang="en-US" sz="1900" dirty="0"/>
          </a:p>
          <a:p>
            <a:pPr algn="l" rtl="0" eaLnBrk="0">
              <a:lnSpc>
                <a:spcPct val="105000"/>
              </a:lnSpc>
            </a:pPr>
            <a:endParaRPr lang="en-US" altLang="en-US" sz="800" dirty="0"/>
          </a:p>
          <a:p>
            <a:pPr algn="l" rtl="0" eaLnBrk="0">
              <a:lnSpc>
                <a:spcPct val="7000"/>
              </a:lnSpc>
            </a:pPr>
            <a:endParaRPr lang="en-US" altLang="en-US" sz="100" dirty="0"/>
          </a:p>
          <a:p>
            <a:pPr marL="21590" algn="l" rtl="0" eaLnBrk="0">
              <a:lnSpc>
                <a:spcPct val="94000"/>
              </a:lnSpc>
            </a:pPr>
            <a:r>
              <a:rPr sz="1100" kern="0" spc="120" dirty="0">
                <a:solidFill>
                  <a:srgbClr val="1C2D6D">
                    <a:alpha val="100000"/>
                  </a:srgbClr>
                </a:solidFill>
                <a:latin typeface="Arial" panose="020B0604020202020204"/>
                <a:ea typeface="Arial" panose="020B0604020202020204"/>
                <a:cs typeface="Arial" panose="020B0604020202020204"/>
              </a:rPr>
              <a:t>PRODUCT FEA</a:t>
            </a:r>
            <a:r>
              <a:rPr sz="1100" kern="0" spc="110" dirty="0">
                <a:solidFill>
                  <a:srgbClr val="1C2D6D">
                    <a:alpha val="100000"/>
                  </a:srgbClr>
                </a:solidFill>
                <a:latin typeface="Arial" panose="020B0604020202020204"/>
                <a:ea typeface="Arial" panose="020B0604020202020204"/>
                <a:cs typeface="Arial" panose="020B0604020202020204"/>
              </a:rPr>
              <a:t>TURES</a:t>
            </a:r>
            <a:endParaRPr lang="en-US" altLang="en-US" sz="1100" dirty="0"/>
          </a:p>
        </p:txBody>
      </p:sp>
      <p:pic>
        <p:nvPicPr>
          <p:cNvPr id="176" name="picture 176"/>
          <p:cNvPicPr>
            <a:picLocks noChangeAspect="1"/>
          </p:cNvPicPr>
          <p:nvPr/>
        </p:nvPicPr>
        <p:blipFill>
          <a:blip r:embed="rId5"/>
          <a:stretch>
            <a:fillRect/>
          </a:stretch>
        </p:blipFill>
        <p:spPr>
          <a:xfrm rot="21600000">
            <a:off x="3015073" y="1101090"/>
            <a:ext cx="53124" cy="122567"/>
          </a:xfrm>
          <a:prstGeom prst="rect">
            <a:avLst/>
          </a:prstGeom>
        </p:spPr>
      </p:pic>
      <p:sp>
        <p:nvSpPr>
          <p:cNvPr id="178" name="textbox 178"/>
          <p:cNvSpPr/>
          <p:nvPr/>
        </p:nvSpPr>
        <p:spPr>
          <a:xfrm>
            <a:off x="1895023" y="4250652"/>
            <a:ext cx="3780790" cy="346709"/>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96000"/>
              </a:lnSpc>
            </a:pPr>
            <a:r>
              <a:rPr sz="2200" kern="0" spc="280" dirty="0">
                <a:solidFill>
                  <a:srgbClr val="1C2D6D">
                    <a:alpha val="100000"/>
                  </a:srgbClr>
                </a:solidFill>
                <a:latin typeface="Arial" panose="020B0604020202020204"/>
                <a:ea typeface="Arial" panose="020B0604020202020204"/>
                <a:cs typeface="Arial" panose="020B0604020202020204"/>
              </a:rPr>
              <a:t>AUXILIARY PRODUCTS</a:t>
            </a:r>
            <a:endParaRPr lang="en-US" altLang="en-US" sz="2200" dirty="0"/>
          </a:p>
        </p:txBody>
      </p:sp>
      <p:sp>
        <p:nvSpPr>
          <p:cNvPr id="180" name="textbox 180"/>
          <p:cNvSpPr/>
          <p:nvPr/>
        </p:nvSpPr>
        <p:spPr>
          <a:xfrm>
            <a:off x="942340" y="1685290"/>
            <a:ext cx="3405505" cy="473075"/>
          </a:xfrm>
          <a:prstGeom prst="rect">
            <a:avLst/>
          </a:prstGeom>
        </p:spPr>
        <p:txBody>
          <a:bodyPr vert="horz" wrap="square" lIns="0" tIns="0" rIns="0" bIns="0"/>
          <a:lstStyle/>
          <a:p>
            <a:pPr algn="l" rtl="0" eaLnBrk="0">
              <a:lnSpc>
                <a:spcPct val="85000"/>
              </a:lnSpc>
            </a:pPr>
            <a:endParaRPr lang="en-US" altLang="en-US" sz="100" dirty="0"/>
          </a:p>
          <a:p>
            <a:pPr marL="12700" algn="l" rtl="0" eaLnBrk="0">
              <a:lnSpc>
                <a:spcPct val="118000"/>
              </a:lnSpc>
            </a:pPr>
            <a:r>
              <a:rPr sz="800" kern="0" spc="14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RFID technology for automatic personnel identification</a:t>
            </a:r>
            <a:r>
              <a:rPr sz="800" kern="0" spc="80" dirty="0">
                <a:solidFill>
                  <a:srgbClr val="002060">
                    <a:alpha val="100000"/>
                  </a:srgbClr>
                </a:solidFill>
                <a:latin typeface="新宋体" panose="02010609030101010101" charset="-122"/>
                <a:ea typeface="新宋体" panose="02010609030101010101" charset="-122"/>
                <a:cs typeface="新宋体" panose="02010609030101010101" charset="-122"/>
              </a:rPr>
              <a:t> </a:t>
            </a:r>
            <a:endParaRPr sz="800" kern="0" spc="8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marL="12700" algn="l" rtl="0" eaLnBrk="0">
              <a:lnSpc>
                <a:spcPct val="118000"/>
              </a:lnSpc>
            </a:pPr>
            <a:r>
              <a:rPr sz="800" kern="0" spc="5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5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Monitoring and recording</a:t>
            </a:r>
            <a:endParaRPr sz="800" kern="0" spc="50" dirty="0">
              <a:solidFill>
                <a:srgbClr val="002060">
                  <a:alpha val="100000"/>
                </a:srgbClr>
              </a:solidFill>
              <a:latin typeface="新宋体" panose="02010609030101010101" charset="-122"/>
              <a:ea typeface="新宋体" panose="02010609030101010101" charset="-122"/>
              <a:cs typeface="新宋体" panose="02010609030101010101" charset="-122"/>
            </a:endParaRPr>
          </a:p>
          <a:p>
            <a:pPr algn="l" rtl="0" eaLnBrk="0">
              <a:lnSpc>
                <a:spcPct val="102000"/>
              </a:lnSpc>
            </a:pPr>
            <a:endParaRPr lang="en-US" altLang="en-US" sz="200" dirty="0">
              <a:solidFill>
                <a:srgbClr val="002060"/>
              </a:solidFill>
            </a:endParaRPr>
          </a:p>
          <a:p>
            <a:pPr marL="12700" algn="l" rtl="0" eaLnBrk="0">
              <a:lnSpc>
                <a:spcPts val="1010"/>
              </a:lnSpc>
            </a:pPr>
            <a:r>
              <a:rPr sz="800" kern="0" spc="70" dirty="0">
                <a:solidFill>
                  <a:srgbClr val="002060">
                    <a:alpha val="100000"/>
                  </a:srgbClr>
                </a:solidFill>
                <a:latin typeface="新宋体" panose="02010609030101010101" charset="-122"/>
                <a:ea typeface="新宋体" panose="02010609030101010101" charset="-122"/>
                <a:cs typeface="新宋体" panose="02010609030101010101" charset="-122"/>
              </a:rPr>
              <a:t>·</a:t>
            </a:r>
            <a:r>
              <a:rPr sz="800" kern="0" spc="70" dirty="0">
                <a:solidFill>
                  <a:srgbClr val="002060">
                    <a:alpha val="100000"/>
                  </a:srgbClr>
                </a:solidFill>
                <a:latin typeface="Arial" panose="020B0604020202020204" pitchFamily="34" charset="0"/>
                <a:ea typeface="新宋体" panose="02010609030101010101" charset="-122"/>
                <a:cs typeface="Arial" panose="020B0604020202020204" pitchFamily="34" charset="0"/>
              </a:rPr>
              <a:t>Real-time feedback on hand washing duration</a:t>
            </a:r>
            <a:endParaRPr sz="800" kern="0" spc="70" dirty="0">
              <a:solidFill>
                <a:srgbClr val="002060">
                  <a:alpha val="100000"/>
                </a:srgbClr>
              </a:solidFill>
              <a:latin typeface="Arial" panose="020B0604020202020204" pitchFamily="34" charset="0"/>
              <a:ea typeface="新宋体" panose="02010609030101010101" charset="-122"/>
              <a:cs typeface="Arial" panose="020B0604020202020204" pitchFamily="34" charset="0"/>
            </a:endParaRPr>
          </a:p>
        </p:txBody>
      </p:sp>
      <p:sp>
        <p:nvSpPr>
          <p:cNvPr id="182" name="textbox 182"/>
          <p:cNvSpPr/>
          <p:nvPr/>
        </p:nvSpPr>
        <p:spPr>
          <a:xfrm>
            <a:off x="170039" y="10161629"/>
            <a:ext cx="984885" cy="216534"/>
          </a:xfrm>
          <a:prstGeom prst="rect">
            <a:avLst/>
          </a:prstGeom>
        </p:spPr>
        <p:txBody>
          <a:bodyPr vert="horz" wrap="square" lIns="0" tIns="0" rIns="0" bIns="0"/>
          <a:lstStyle/>
          <a:p>
            <a:pPr algn="l" rtl="0" eaLnBrk="0">
              <a:lnSpc>
                <a:spcPct val="79000"/>
              </a:lnSpc>
            </a:pPr>
            <a:r>
              <a:rPr sz="1100" kern="0" spc="20" dirty="0">
                <a:solidFill>
                  <a:srgbClr val="1C2D6D">
                    <a:alpha val="100000"/>
                  </a:srgbClr>
                </a:solidFill>
                <a:latin typeface="Arial" panose="020B0604020202020204"/>
                <a:ea typeface="Arial" panose="020B0604020202020204"/>
                <a:cs typeface="Arial" panose="020B0604020202020204"/>
              </a:rPr>
              <a:t> </a:t>
            </a:r>
            <a:r>
              <a:rPr sz="1200" kern="0" spc="70" dirty="0">
                <a:solidFill>
                  <a:srgbClr val="1C2D6D">
                    <a:alpha val="100000"/>
                  </a:srgbClr>
                </a:solidFill>
                <a:latin typeface="Times New Roman" panose="02020603050405020304"/>
                <a:ea typeface="Times New Roman" panose="02020603050405020304"/>
                <a:cs typeface="Times New Roman" panose="02020603050405020304"/>
              </a:rPr>
              <a:t>0</a:t>
            </a:r>
            <a:r>
              <a:rPr sz="1700" kern="0" spc="70" dirty="0">
                <a:solidFill>
                  <a:srgbClr val="1C2D6D">
                    <a:alpha val="100000"/>
                  </a:srgbClr>
                </a:solidFill>
                <a:latin typeface="Times New Roman" panose="02020603050405020304"/>
                <a:ea typeface="Times New Roman" panose="02020603050405020304"/>
                <a:cs typeface="Times New Roman" panose="02020603050405020304"/>
              </a:rPr>
              <a:t>6</a:t>
            </a:r>
            <a:endParaRPr lang="en-US" altLang="en-US" sz="1700" dirty="0"/>
          </a:p>
        </p:txBody>
      </p:sp>
      <p:sp>
        <p:nvSpPr>
          <p:cNvPr id="184" name="textbox 184"/>
          <p:cNvSpPr/>
          <p:nvPr/>
        </p:nvSpPr>
        <p:spPr>
          <a:xfrm>
            <a:off x="2634615" y="7528560"/>
            <a:ext cx="2106295" cy="171450"/>
          </a:xfrm>
          <a:prstGeom prst="rect">
            <a:avLst/>
          </a:prstGeom>
        </p:spPr>
        <p:txBody>
          <a:bodyPr vert="horz" wrap="square" lIns="0" tIns="0" rIns="0" bIns="0"/>
          <a:lstStyle/>
          <a:p>
            <a:pPr algn="l" rtl="0" eaLnBrk="0">
              <a:lnSpc>
                <a:spcPct val="80000"/>
              </a:lnSpc>
            </a:pPr>
            <a:endParaRPr lang="en-US" altLang="en-US" sz="100" dirty="0"/>
          </a:p>
          <a:p>
            <a:pPr marL="12700" algn="l" rtl="0" eaLnBrk="0">
              <a:lnSpc>
                <a:spcPct val="96000"/>
              </a:lnSpc>
            </a:pPr>
            <a:r>
              <a:rPr sz="1000" kern="0" spc="-3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Customized Combination Cabinets</a:t>
            </a:r>
            <a:endParaRPr sz="1000" kern="0" spc="-30" dirty="0">
              <a:solidFill>
                <a:srgbClr val="1C2D6D">
                  <a:alpha val="100000"/>
                </a:srgbClr>
              </a:solidFill>
              <a:latin typeface="Arial" panose="020B0604020202020204" pitchFamily="34" charset="0"/>
              <a:ea typeface="新宋体" panose="02010609030101010101" charset="-122"/>
              <a:cs typeface="Arial" panose="020B0604020202020204" pitchFamily="34" charset="0"/>
            </a:endParaRPr>
          </a:p>
        </p:txBody>
      </p:sp>
      <p:pic>
        <p:nvPicPr>
          <p:cNvPr id="186" name="picture 186"/>
          <p:cNvPicPr>
            <a:picLocks noChangeAspect="1"/>
          </p:cNvPicPr>
          <p:nvPr/>
        </p:nvPicPr>
        <p:blipFill>
          <a:blip r:embed="rId6"/>
          <a:stretch>
            <a:fillRect/>
          </a:stretch>
        </p:blipFill>
        <p:spPr>
          <a:xfrm rot="21600000">
            <a:off x="1657058" y="4716005"/>
            <a:ext cx="4245876" cy="17145"/>
          </a:xfrm>
          <a:prstGeom prst="rect">
            <a:avLst/>
          </a:prstGeom>
        </p:spPr>
      </p:pic>
      <p:sp>
        <p:nvSpPr>
          <p:cNvPr id="188" name="textbox 188"/>
          <p:cNvSpPr/>
          <p:nvPr/>
        </p:nvSpPr>
        <p:spPr>
          <a:xfrm>
            <a:off x="4267200" y="9678670"/>
            <a:ext cx="1899285" cy="170815"/>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95000"/>
              </a:lnSpc>
            </a:pPr>
            <a:r>
              <a:rPr sz="1000" kern="0" spc="-3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low stool cabinet</a:t>
            </a:r>
            <a:endParaRPr sz="1000" kern="0" spc="-30" dirty="0">
              <a:solidFill>
                <a:srgbClr val="1C2D6D">
                  <a:alpha val="100000"/>
                </a:srgbClr>
              </a:solidFill>
              <a:latin typeface="Arial" panose="020B0604020202020204" pitchFamily="34" charset="0"/>
              <a:ea typeface="新宋体" panose="02010609030101010101" charset="-122"/>
              <a:cs typeface="Arial" panose="020B0604020202020204" pitchFamily="34" charset="0"/>
            </a:endParaRPr>
          </a:p>
        </p:txBody>
      </p:sp>
      <p:sp>
        <p:nvSpPr>
          <p:cNvPr id="190" name="textbox 190"/>
          <p:cNvSpPr/>
          <p:nvPr/>
        </p:nvSpPr>
        <p:spPr>
          <a:xfrm>
            <a:off x="5097145" y="8098155"/>
            <a:ext cx="1917700" cy="170815"/>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95000"/>
              </a:lnSpc>
            </a:pPr>
            <a:r>
              <a:rPr sz="1000" kern="0" spc="-30" dirty="0">
                <a:solidFill>
                  <a:srgbClr val="1C2D6D">
                    <a:alpha val="100000"/>
                  </a:srgbClr>
                </a:solidFill>
                <a:latin typeface="Arial" panose="020B0604020202020204" pitchFamily="34" charset="0"/>
                <a:ea typeface="新宋体" panose="02010609030101010101" charset="-122"/>
                <a:cs typeface="Arial" panose="020B0604020202020204" pitchFamily="34" charset="0"/>
              </a:rPr>
              <a:t>shoe washing machine</a:t>
            </a:r>
            <a:endParaRPr sz="1000" kern="0" spc="-30" dirty="0">
              <a:solidFill>
                <a:srgbClr val="1C2D6D">
                  <a:alpha val="100000"/>
                </a:srgbClr>
              </a:solidFill>
              <a:latin typeface="Arial" panose="020B0604020202020204" pitchFamily="34" charset="0"/>
              <a:ea typeface="新宋体" panose="02010609030101010101" charset="-122"/>
              <a:cs typeface="Arial" panose="020B0604020202020204" pitchFamily="34" charset="0"/>
            </a:endParaRPr>
          </a:p>
        </p:txBody>
      </p:sp>
      <p:pic>
        <p:nvPicPr>
          <p:cNvPr id="192" name="picture 192"/>
          <p:cNvPicPr>
            <a:picLocks noChangeAspect="1"/>
          </p:cNvPicPr>
          <p:nvPr/>
        </p:nvPicPr>
        <p:blipFill>
          <a:blip r:embed="rId7"/>
          <a:stretch>
            <a:fillRect/>
          </a:stretch>
        </p:blipFill>
        <p:spPr>
          <a:xfrm>
            <a:off x="2892729" y="1101090"/>
            <a:ext cx="122465" cy="122567"/>
          </a:xfrm>
          <a:prstGeom prst="rect">
            <a:avLst/>
          </a:prstGeom>
        </p:spPr>
      </p:pic>
      <p:pic>
        <p:nvPicPr>
          <p:cNvPr id="2" name="图片 1"/>
          <p:cNvPicPr>
            <a:picLocks noChangeAspect="1"/>
          </p:cNvPicPr>
          <p:nvPr>
            <p:custDataLst>
              <p:tags r:id="rId8"/>
            </p:custDataLst>
          </p:nvPr>
        </p:nvPicPr>
        <p:blipFill>
          <a:blip r:embed="rId9"/>
          <a:stretch>
            <a:fillRect/>
          </a:stretch>
        </p:blipFill>
        <p:spPr>
          <a:xfrm>
            <a:off x="3637915" y="210185"/>
            <a:ext cx="3739515" cy="282130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commondata" val="eyJoZGlkIjoiN2YzNjBkOTgyNWQ1YTMxYzM3MzMwNWFiODNmOWIzYWMifQ=="/>
  <p:tag name="KSO_WPP_MARK_KEY" val="2a947e3b-2bb9-4409-accf-d9bd0e56aee1"/>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13498</Words>
  <Application>WPS 演示</Application>
  <PresentationFormat/>
  <Paragraphs>457</Paragraphs>
  <Slides>18</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18</vt:i4>
      </vt:variant>
    </vt:vector>
  </HeadingPairs>
  <TitlesOfParts>
    <vt:vector size="32" baseType="lpstr">
      <vt:lpstr>Arial</vt:lpstr>
      <vt:lpstr>宋体</vt:lpstr>
      <vt:lpstr>Wingdings</vt:lpstr>
      <vt:lpstr>微软雅黑</vt:lpstr>
      <vt:lpstr>Arial</vt:lpstr>
      <vt:lpstr>Segoe UI Black</vt:lpstr>
      <vt:lpstr>Times New Roman</vt:lpstr>
      <vt:lpstr>Malgun Gothic</vt:lpstr>
      <vt:lpstr>Calibri</vt:lpstr>
      <vt:lpstr>Arial Black</vt:lpstr>
      <vt:lpstr>黑体</vt:lpstr>
      <vt:lpstr>新宋体</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彩页2</dc:title>
  <dc:creator/>
  <cp:lastModifiedBy>Michelle-Wuhan Orient Honest</cp:lastModifiedBy>
  <cp:revision>12</cp:revision>
  <dcterms:created xsi:type="dcterms:W3CDTF">2024-04-24T10:01:00Z</dcterms:created>
  <dcterms:modified xsi:type="dcterms:W3CDTF">2024-06-17T08:21:58Z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wqlLaW5nc29mdCBQREYgdG8gV1BTIDkw</vt:lpwstr>
  </property>
  <property fmtid="{D5CDD505-2E9C-101B-9397-08002B2CF9AE}" pid="3" name="Created">
    <vt:filetime>2024-04-09T03:14:08Z</vt:filetime>
  </property>
  <property fmtid="{D5CDD505-2E9C-101B-9397-08002B2CF9AE}" pid="4" name="ICV">
    <vt:lpwstr>AD8B374F1FD64B1B9E8F491A4909ED09_13</vt:lpwstr>
  </property>
  <property fmtid="{D5CDD505-2E9C-101B-9397-08002B2CF9AE}" pid="5" name="KSOProductBuildVer">
    <vt:lpwstr>2052-12.1.0.16929</vt:lpwstr>
  </property>
</Properties>
</file>